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41"/>
  </p:notesMasterIdLst>
  <p:handoutMasterIdLst>
    <p:handoutMasterId r:id="rId42"/>
  </p:handoutMasterIdLst>
  <p:sldIdLst>
    <p:sldId id="256" r:id="rId3"/>
    <p:sldId id="257" r:id="rId4"/>
    <p:sldId id="258" r:id="rId5"/>
    <p:sldId id="344" r:id="rId6"/>
    <p:sldId id="385" r:id="rId7"/>
    <p:sldId id="348" r:id="rId8"/>
    <p:sldId id="350" r:id="rId9"/>
    <p:sldId id="360" r:id="rId10"/>
    <p:sldId id="353" r:id="rId11"/>
    <p:sldId id="361" r:id="rId12"/>
    <p:sldId id="261" r:id="rId13"/>
    <p:sldId id="368" r:id="rId14"/>
    <p:sldId id="362" r:id="rId15"/>
    <p:sldId id="370" r:id="rId16"/>
    <p:sldId id="382" r:id="rId17"/>
    <p:sldId id="398" r:id="rId18"/>
    <p:sldId id="391" r:id="rId19"/>
    <p:sldId id="405" r:id="rId20"/>
    <p:sldId id="332" r:id="rId21"/>
    <p:sldId id="381" r:id="rId22"/>
    <p:sldId id="373" r:id="rId23"/>
    <p:sldId id="321" r:id="rId24"/>
    <p:sldId id="277" r:id="rId25"/>
    <p:sldId id="388" r:id="rId26"/>
    <p:sldId id="359" r:id="rId27"/>
    <p:sldId id="363" r:id="rId28"/>
    <p:sldId id="389" r:id="rId29"/>
    <p:sldId id="390" r:id="rId30"/>
    <p:sldId id="384" r:id="rId31"/>
    <p:sldId id="375" r:id="rId32"/>
    <p:sldId id="377" r:id="rId33"/>
    <p:sldId id="404" r:id="rId34"/>
    <p:sldId id="400" r:id="rId35"/>
    <p:sldId id="401" r:id="rId36"/>
    <p:sldId id="402" r:id="rId37"/>
    <p:sldId id="403" r:id="rId38"/>
    <p:sldId id="304" r:id="rId39"/>
    <p:sldId id="378" r:id="rId4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" initials="r" lastIdx="1" clrIdx="0">
    <p:extLst>
      <p:ext uri="{19B8F6BF-5375-455C-9EA6-DF929625EA0E}">
        <p15:presenceInfo xmlns:p15="http://schemas.microsoft.com/office/powerpoint/2012/main" userId="rich" providerId="None"/>
      </p:ext>
    </p:extLst>
  </p:cmAuthor>
  <p:cmAuthor id="2" name="Rich Charts" initials="RC" lastIdx="1" clrIdx="1">
    <p:extLst>
      <p:ext uri="{19B8F6BF-5375-455C-9EA6-DF929625EA0E}">
        <p15:presenceInfo xmlns:p15="http://schemas.microsoft.com/office/powerpoint/2012/main" userId="a64959ed32bbc7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7" autoAdjust="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02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4756"/>
    </p:cViewPr>
  </p:sorterViewPr>
  <p:notesViewPr>
    <p:cSldViewPr snapToGrid="0">
      <p:cViewPr varScale="1">
        <p:scale>
          <a:sx n="59" d="100"/>
          <a:sy n="59" d="100"/>
        </p:scale>
        <p:origin x="-2724" y="-78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3T09:15:10.618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03" cy="470110"/>
          </a:xfrm>
          <a:prstGeom prst="rect">
            <a:avLst/>
          </a:prstGeom>
        </p:spPr>
        <p:txBody>
          <a:bodyPr vert="horz" lIns="95591" tIns="47796" rIns="95591" bIns="4779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782" y="1"/>
            <a:ext cx="3077103" cy="470110"/>
          </a:xfrm>
          <a:prstGeom prst="rect">
            <a:avLst/>
          </a:prstGeom>
        </p:spPr>
        <p:txBody>
          <a:bodyPr vert="horz" lIns="95591" tIns="47796" rIns="95591" bIns="47796" rtlCol="0"/>
          <a:lstStyle>
            <a:lvl1pPr algn="r">
              <a:defRPr sz="1300"/>
            </a:lvl1pPr>
          </a:lstStyle>
          <a:p>
            <a:fld id="{E31D6450-C728-4CF4-BC3C-BD9D46D5151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650"/>
            <a:ext cx="3077103" cy="470110"/>
          </a:xfrm>
          <a:prstGeom prst="rect">
            <a:avLst/>
          </a:prstGeom>
        </p:spPr>
        <p:txBody>
          <a:bodyPr vert="horz" lIns="95591" tIns="47796" rIns="95591" bIns="4779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782" y="8916650"/>
            <a:ext cx="3077103" cy="470110"/>
          </a:xfrm>
          <a:prstGeom prst="rect">
            <a:avLst/>
          </a:prstGeom>
        </p:spPr>
        <p:txBody>
          <a:bodyPr vert="horz" lIns="95591" tIns="47796" rIns="95591" bIns="47796" rtlCol="0" anchor="b"/>
          <a:lstStyle>
            <a:lvl1pPr algn="r">
              <a:defRPr sz="1300"/>
            </a:lvl1pPr>
          </a:lstStyle>
          <a:p>
            <a:fld id="{79CAB45A-82A6-4C0E-86A7-7B2169C9C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36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03" cy="470110"/>
          </a:xfrm>
          <a:prstGeom prst="rect">
            <a:avLst/>
          </a:prstGeom>
        </p:spPr>
        <p:txBody>
          <a:bodyPr vert="horz" lIns="95591" tIns="47796" rIns="95591" bIns="4779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782" y="1"/>
            <a:ext cx="3077103" cy="470110"/>
          </a:xfrm>
          <a:prstGeom prst="rect">
            <a:avLst/>
          </a:prstGeom>
        </p:spPr>
        <p:txBody>
          <a:bodyPr vert="horz" lIns="95591" tIns="47796" rIns="95591" bIns="47796" rtlCol="0"/>
          <a:lstStyle>
            <a:lvl1pPr algn="r">
              <a:defRPr sz="1300"/>
            </a:lvl1pPr>
          </a:lstStyle>
          <a:p>
            <a:fld id="{9CB87DD8-F020-4084-ADA3-D01DED13C3FC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91" tIns="47796" rIns="95591" bIns="477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1" y="4459183"/>
            <a:ext cx="5683253" cy="4225843"/>
          </a:xfrm>
          <a:prstGeom prst="rect">
            <a:avLst/>
          </a:prstGeom>
        </p:spPr>
        <p:txBody>
          <a:bodyPr vert="horz" lIns="95591" tIns="47796" rIns="95591" bIns="477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650"/>
            <a:ext cx="3077103" cy="470110"/>
          </a:xfrm>
          <a:prstGeom prst="rect">
            <a:avLst/>
          </a:prstGeom>
        </p:spPr>
        <p:txBody>
          <a:bodyPr vert="horz" lIns="95591" tIns="47796" rIns="95591" bIns="4779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782" y="8916650"/>
            <a:ext cx="3077103" cy="470110"/>
          </a:xfrm>
          <a:prstGeom prst="rect">
            <a:avLst/>
          </a:prstGeom>
        </p:spPr>
        <p:txBody>
          <a:bodyPr vert="horz" lIns="95591" tIns="47796" rIns="95591" bIns="47796" rtlCol="0" anchor="b"/>
          <a:lstStyle>
            <a:lvl1pPr algn="r">
              <a:defRPr sz="1300"/>
            </a:lvl1pPr>
          </a:lstStyle>
          <a:p>
            <a:fld id="{6A24C9F0-70E0-4BF3-82BA-D25BA65E9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2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4C9F0-70E0-4BF3-82BA-D25BA65E97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70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4C9F0-70E0-4BF3-82BA-D25BA65E97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58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E0314-78B2-3347-BDB7-4F7D38E769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6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70070"/>
            <a:ext cx="5486400" cy="3600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E0314-78B2-3347-BDB7-4F7D38E769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36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4C9F0-70E0-4BF3-82BA-D25BA65E97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05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4C9F0-70E0-4BF3-82BA-D25BA65E97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65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3515CD-64F7-7742-9EBB-66799BFCF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117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A0D02-4DBD-0234-44BF-D9EE08753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5FE868-BE09-7713-F6AB-CA3F4DE42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EBA0D-165B-F477-2D14-637E8F68F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D3DC-DB1A-4632-9405-6C98CA0C3DC4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AEE79-C25A-A409-2C17-C369BA771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10DBE-84A1-F9F5-168D-7E80D3377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BB1A-889E-446E-8821-9472394BEAD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://whitewaterlake.org/wp-content/uploads/2012/11/ww-lake-with-labels-lite.jpg">
            <a:extLst>
              <a:ext uri="{FF2B5EF4-FFF2-40B4-BE49-F238E27FC236}">
                <a16:creationId xmlns:a16="http://schemas.microsoft.com/office/drawing/2014/main" id="{670668FB-13F8-6E6D-A3C4-E75C2499A8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755" y="5085989"/>
            <a:ext cx="2667245" cy="17720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2700"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42A4E9-CD3F-DFB7-57F6-CE1AA17FF4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334" y="136525"/>
            <a:ext cx="2213040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0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C7559-E176-638E-D7E3-0831C622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952C7D-002D-AE45-4F73-F4FD8D6A8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7AF9C-206F-3802-C321-A9BF2DC2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D3DC-DB1A-4632-9405-6C98CA0C3DC4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4F17A-2480-5AE0-7814-1E4A96D04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00AFE-B774-51CC-D520-79437088D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BB1A-889E-446E-8821-9472394B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2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3B7426-F76D-7175-7AA8-89DD11CEED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341BF9-FF70-C04D-8A3D-8E912F334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78697-4231-C6A7-4E43-6B21E2AE3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D3DC-DB1A-4632-9405-6C98CA0C3DC4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314DE-D0ED-F60E-E6BD-6E35B0A2D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1F864-FDFE-2202-542D-6011E432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BB1A-889E-446E-8821-9472394B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68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BF1F-16E8-8F46-89AB-32BB0D1B31EE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"Connecting and Strengthening our Lake Community through Communication and Social Gatherings"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C3F1-386C-6746-8739-A9424BE7A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92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374C-87F2-F547-8540-4A49F6AFB779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"Connecting and Strengthening our Lake Community through Communication and Social Gatherings"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C3F1-386C-6746-8739-A9424BE7A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04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FD27-E75F-DF40-A11A-1313442E6479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"Connecting and Strengthening our Lake Community through Communication and Social Gatherings"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C3F1-386C-6746-8739-A9424BE7A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38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F086B-05B4-E349-8C41-3161FBCA6471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"Connecting and Strengthening our Lake Community through Communication and Social Gatherings"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C3F1-386C-6746-8739-A9424BE7A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04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BAE5-F1BA-CD4F-81B6-F2C878F5E51D}" type="datetime1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"Connecting and Strengthening our Lake Community through Communication and Social Gatherings"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C3F1-386C-6746-8739-A9424BE7A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01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6F7C-E557-1547-9C9D-9AD73BD9CA09}" type="datetime1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"Connecting and Strengthening our Lake Community through Communication and Social Gatherings"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C3F1-386C-6746-8739-A9424BE7A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02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236A-9B18-4D44-A979-520357149ACE}" type="datetime1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"Connecting and Strengthening our Lake Community through Communication and Social Gatherings"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C3F1-386C-6746-8739-A9424BE7A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14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EE05-0ED1-604A-B6AC-6303FBFDBE9A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"Connecting and Strengthening our Lake Community through Communication and Social Gatherings"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C3F1-386C-6746-8739-A9424BE7A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B9956-4D66-2B5F-FB30-7FC34D1E5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FBB86-D43F-65E4-38B2-DF881D000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D9022-69D4-D856-12E6-3DFC52E6D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D3DC-DB1A-4632-9405-6C98CA0C3DC4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5D95A-2409-BFD0-A0E6-7BBCF88CB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6A525-79CA-C945-5109-50ED820E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BB1A-889E-446E-8821-9472394B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93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95BE-BF15-D94C-957E-5D5123E8ECAB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"Connecting and Strengthening our Lake Community through Communication and Social Gatherings"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C3F1-386C-6746-8739-A9424BE7A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55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BE23-84BE-6048-8A22-D28AA2474320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"Connecting and Strengthening our Lake Community through Communication and Social Gatherings"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C3F1-386C-6746-8739-A9424BE7A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21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29A9-7FB6-1E4F-86E5-74EFA2C8C5F7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"Connecting and Strengthening our Lake Community through Communication and Social Gatherings"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C3F1-386C-6746-8739-A9424BE7A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4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44BE3-607A-164D-0979-29E4C071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8DF3B-F7B7-F8A2-8F5C-C22B3D4B1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D4664-1905-5B38-0D77-C755DA3AC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D3DC-DB1A-4632-9405-6C98CA0C3DC4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090D0-72EB-1CE6-E3E8-6F3DD889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8948F-4725-D2C1-7D21-F9FEDA68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BB1A-889E-446E-8821-9472394B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03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A3B3B-ECB2-D540-9A71-5BF751720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C421C-A71F-C6BD-7CB7-91B34C2B45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571EEB-52F2-C02F-9832-AC4AE0E44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6E8DE-7105-0E47-D05E-5DD04BC0C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D3DC-DB1A-4632-9405-6C98CA0C3DC4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D94783-B640-6129-2BA4-6CCBE36F6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ABC11-0954-2447-5AE9-C87E7F15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BB1A-889E-446E-8821-9472394B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7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BC38-7124-10F6-EE01-EBA386FFE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1797F-DD4F-E336-0F5C-2E4B8BAE8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4CFC93-D08C-B580-45DC-0A6144091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87D3F-F1F9-DA00-7543-765A0EB38F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E61D72-C15F-F6B2-6C53-751E372E9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E9820D-10B1-D55B-725D-975FB2863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D3DC-DB1A-4632-9405-6C98CA0C3DC4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9AF763-59FD-75D3-F0F1-4CA9F440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3B729B-13B1-1ECA-AC3F-25CD7ECE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BB1A-889E-446E-8821-9472394B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F3A9F-2433-5846-5EF4-A819C40AF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CB0D27-6F80-545C-1448-8ADBB428A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D3DC-DB1A-4632-9405-6C98CA0C3DC4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A17DB-CB8E-5FB2-B9B6-418E0A089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2DE45-99BC-50AB-7EA3-4534F0BF3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BB1A-889E-446E-8821-9472394B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13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423D55-64D1-E6CA-0BE6-1BA9FE7A4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D3DC-DB1A-4632-9405-6C98CA0C3DC4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305B17-7A30-70A2-43C7-BF6CD47F3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77714-BE8C-40BE-6EFB-509A1D6A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BB1A-889E-446E-8821-9472394B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2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141F7-11A5-F3C7-9B5E-1560A0C7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69F50-3B9E-8FCE-1603-00D9B3F56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1745C5-8CA9-1BE6-C063-555064C33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B28C5-79B9-BCEF-FA20-97677EFFB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D3DC-DB1A-4632-9405-6C98CA0C3DC4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9722E-E9A6-59F4-6C04-14682C137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71EA7-FE6D-8C0D-D036-BA9BD423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BB1A-889E-446E-8821-9472394B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8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EAE15-656B-A419-E69D-F7EABBC9F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43DE33-FB52-F1B4-96B8-40D001B474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1BB953-7478-1FC7-B32C-08D9174CB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570844-4314-2355-8C81-0A460281F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D3DC-DB1A-4632-9405-6C98CA0C3DC4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87FDE3-5DD0-A12E-848D-72372AC2B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3133D-6E9A-01B1-E410-798583CEA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BB1A-889E-446E-8821-9472394B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7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E47FD2-78E2-D52C-CE9B-1DDF7DA3E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6EB94-E829-83E8-E719-5CF187128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5416A-053F-D80F-4182-784EF2D9CC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A2D3DC-DB1A-4632-9405-6C98CA0C3DC4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A497A-C208-0893-7C2A-3DDEDC7181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9743C-F3BF-D634-5B5B-EAD893632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F2BB1A-889E-446E-8821-9472394BEAD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://whitewaterlake.org/wp-content/uploads/2012/11/ww-lake-with-labels-lite.jpg">
            <a:extLst>
              <a:ext uri="{FF2B5EF4-FFF2-40B4-BE49-F238E27FC236}">
                <a16:creationId xmlns:a16="http://schemas.microsoft.com/office/drawing/2014/main" id="{C1D855CF-3F07-FB3C-4B9B-474DE39408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755" y="5085989"/>
            <a:ext cx="2667245" cy="17720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2700"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7CD958-D98C-8A25-ABE7-227ADA40F3F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3711" y="136525"/>
            <a:ext cx="2213040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3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6BFF0-0484-B344-B2F3-191FD9A6546C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"Connecting and Strengthening our Lake Community through Communication and Social Gatherings"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3C3F1-386C-6746-8739-A9424BE7A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5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legis.wisconsin.gov/2023/proposals/sb680" TargetMode="External"/><Relationship Id="rId2" Type="http://schemas.openxmlformats.org/officeDocument/2006/relationships/hyperlink" Target="https://docs.legis.wisconsin.gov/2023/proposals/reg/sen/bill/sb101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legis.wisconsin.gov/2023/proposals/ab656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7874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Whitewater-Rice Lakes Management District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1524000" y="2625969"/>
            <a:ext cx="9144000" cy="3346025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/>
              <a:t>2024 Annual Membership Meeting</a:t>
            </a:r>
          </a:p>
          <a:p>
            <a:r>
              <a:rPr lang="en-US" sz="3600" b="1" dirty="0"/>
              <a:t>August 24, 2024</a:t>
            </a:r>
          </a:p>
          <a:p>
            <a:endParaRPr lang="en-US" sz="3600" b="1" dirty="0"/>
          </a:p>
          <a:p>
            <a:r>
              <a:rPr lang="en-US" sz="3600" b="1" dirty="0"/>
              <a:t>&amp;</a:t>
            </a:r>
          </a:p>
          <a:p>
            <a:endParaRPr lang="en-US" sz="3600" b="1" dirty="0"/>
          </a:p>
          <a:p>
            <a:r>
              <a:rPr lang="en-US" sz="3900" b="1" dirty="0"/>
              <a:t>GWLPOA</a:t>
            </a:r>
            <a:r>
              <a:rPr lang="en-US" sz="3600" b="1" dirty="0"/>
              <a:t> Update</a:t>
            </a:r>
          </a:p>
        </p:txBody>
      </p:sp>
      <p:pic>
        <p:nvPicPr>
          <p:cNvPr id="1026" name="Picture 2" descr="http://whitewaterlake.org/wp-content/uploads/2012/11/ww-lake-with-labels-l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755" y="5085989"/>
            <a:ext cx="2667245" cy="17720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2700"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164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Weed Harvesting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1DBD6082-C497-0A09-59D1-9640CE9ED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912" y="1483242"/>
            <a:ext cx="10515600" cy="4565866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Excellent, highly skilled team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Great communication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Prep, launch and maintain equipment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Attended 2024 Aquarius safety training seminar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Operate four days per week with Monday weed pickups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sz="800" dirty="0"/>
          </a:p>
          <a:p>
            <a:pPr lvl="1">
              <a:lnSpc>
                <a:spcPct val="100000"/>
              </a:lnSpc>
            </a:pPr>
            <a:r>
              <a:rPr lang="en-US" sz="2800" dirty="0"/>
              <a:t>Light year after initial cleanup in June</a:t>
            </a:r>
          </a:p>
          <a:p>
            <a:pPr lvl="1">
              <a:lnSpc>
                <a:spcPct val="100000"/>
              </a:lnSpc>
            </a:pPr>
            <a:endParaRPr lang="en-US" sz="8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Priorities: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Retaining crew members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Permanent equipment storage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Mechanical harvesting vs. chemical treatment 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68923" y="6049108"/>
            <a:ext cx="2030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Carol Ducommun</a:t>
            </a:r>
          </a:p>
        </p:txBody>
      </p:sp>
    </p:spTree>
    <p:extLst>
      <p:ext uri="{BB962C8B-B14F-4D97-AF65-F5344CB8AC3E}">
        <p14:creationId xmlns:p14="http://schemas.microsoft.com/office/powerpoint/2010/main" val="368146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Bog Harvesting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30106" y="1584251"/>
            <a:ext cx="10134600" cy="446485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First bog appeared in mid-June, two weeks ahead of 2023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Other bogs began rising in August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Awarded second, ten-year DNR permit in April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For “approximately … 10,000 cu. yd.” of bog material over 10 years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Permit ends 4/17/2034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Riese</a:t>
            </a:r>
            <a:r>
              <a:rPr lang="en-US" sz="2400" dirty="0"/>
              <a:t> Aquatics awarded contract for Fall 2024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228600"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Roughly 8 days (~ 1,000 cu. yds.) per 2024 revised budget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923" y="6049108"/>
            <a:ext cx="1377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Rich Charts</a:t>
            </a:r>
          </a:p>
        </p:txBody>
      </p:sp>
    </p:spTree>
    <p:extLst>
      <p:ext uri="{BB962C8B-B14F-4D97-AF65-F5344CB8AC3E}">
        <p14:creationId xmlns:p14="http://schemas.microsoft.com/office/powerpoint/2010/main" val="2930779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47213-D196-3EC6-3463-05F0C6BF4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Equipment Update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18C75C7-288B-D285-1443-84DEC1DD14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61707"/>
            <a:ext cx="5181600" cy="4215256"/>
          </a:xfrm>
        </p:spPr>
        <p:txBody>
          <a:bodyPr/>
          <a:lstStyle/>
          <a:p>
            <a:r>
              <a:rPr lang="en-US" dirty="0"/>
              <a:t>New 7’ harvester &amp; trailer delivered early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2800" dirty="0"/>
              <a:t>$134,950 (50%) award from Wisconsin Waterways Commission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2800" dirty="0"/>
              <a:t>Future equipment purchases outlined in 5-Year Capital Plan</a:t>
            </a:r>
          </a:p>
          <a:p>
            <a:endParaRPr lang="en-US" dirty="0"/>
          </a:p>
        </p:txBody>
      </p:sp>
      <p:pic>
        <p:nvPicPr>
          <p:cNvPr id="11" name="Content Placeholder 10" descr="A machine on a river&#10;&#10;Description automatically generated">
            <a:extLst>
              <a:ext uri="{FF2B5EF4-FFF2-40B4-BE49-F238E27FC236}">
                <a16:creationId xmlns:a16="http://schemas.microsoft.com/office/drawing/2014/main" id="{EC7D063E-D38D-DC33-FFD3-D0A4A16328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548" y="1690688"/>
            <a:ext cx="4582485" cy="297092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86AD9A-2205-3B08-212A-57DC177A457F}"/>
              </a:ext>
            </a:extLst>
          </p:cNvPr>
          <p:cNvSpPr txBox="1"/>
          <p:nvPr/>
        </p:nvSpPr>
        <p:spPr>
          <a:xfrm>
            <a:off x="468923" y="6049108"/>
            <a:ext cx="2242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Chuck Chamberlain</a:t>
            </a:r>
          </a:p>
        </p:txBody>
      </p:sp>
    </p:spTree>
    <p:extLst>
      <p:ext uri="{BB962C8B-B14F-4D97-AF65-F5344CB8AC3E}">
        <p14:creationId xmlns:p14="http://schemas.microsoft.com/office/powerpoint/2010/main" val="629584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7B7DC-76CD-5B2E-392A-D694FE7A1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508" y="579474"/>
            <a:ext cx="10262063" cy="5040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/>
              <a:t>Land Acquisition </a:t>
            </a:r>
            <a:r>
              <a:rPr lang="en-US" sz="3100" b="1" dirty="0"/>
              <a:t>(Aug. 2023 slide)</a:t>
            </a:r>
            <a:br>
              <a:rPr lang="en-US" sz="3100" b="1" dirty="0"/>
            </a:br>
            <a:endParaRPr lang="en-US" sz="31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9B384C-B588-0048-59E9-1C6C8DFD106B}"/>
              </a:ext>
            </a:extLst>
          </p:cNvPr>
          <p:cNvSpPr txBox="1"/>
          <p:nvPr/>
        </p:nvSpPr>
        <p:spPr>
          <a:xfrm>
            <a:off x="365229" y="6210936"/>
            <a:ext cx="4606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Carol Ducommun and Chuck Chamberlain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0E50DB-2808-CB49-94B1-7B6015613957}"/>
              </a:ext>
            </a:extLst>
          </p:cNvPr>
          <p:cNvSpPr txBox="1"/>
          <p:nvPr/>
        </p:nvSpPr>
        <p:spPr>
          <a:xfrm>
            <a:off x="1611983" y="1400677"/>
            <a:ext cx="10331778" cy="449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Strategically important for Lake Management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Preservation of equipment ($2 Million+ replacement value)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Home base for operations: tool storage, maintenance, power washing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Year-to-year continuity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Not subject to rising rental rates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Board able to focus on other priorities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Implementation Plan: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Buy 2+ acres with/for pole barn (60x100 minimum)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Relatively flat land, relatively close to lake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Pursuing leads, contacting landowners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Financing available from First Citizens </a:t>
            </a:r>
          </a:p>
        </p:txBody>
      </p:sp>
    </p:spTree>
    <p:extLst>
      <p:ext uri="{BB962C8B-B14F-4D97-AF65-F5344CB8AC3E}">
        <p14:creationId xmlns:p14="http://schemas.microsoft.com/office/powerpoint/2010/main" val="366854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7B7DC-76CD-5B2E-392A-D694FE7A1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388"/>
            <a:ext cx="10515600" cy="856250"/>
          </a:xfrm>
        </p:spPr>
        <p:txBody>
          <a:bodyPr/>
          <a:lstStyle/>
          <a:p>
            <a:pPr algn="ctr"/>
            <a:r>
              <a:rPr lang="en-US" b="1" dirty="0"/>
              <a:t>  Land Acquisition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6120B-616B-A56B-2841-FE999B143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671" y="1047638"/>
            <a:ext cx="10395956" cy="5060767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August 2023: 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</a:rPr>
              <a:t>Unanimous </a:t>
            </a: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</a:rPr>
              <a:t>pproval to acquire land &amp; building for storing District equipment not to exceed total of $450,000, to be financed with debt</a:t>
            </a:r>
            <a:endParaRPr lang="en-US" kern="100" dirty="0"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</a:rPr>
              <a:t>20 yr. amortization -  limit for municipalities (two 10-year loans)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</a:rPr>
              <a:t>First Citizens State Bank: best municipal rate (20% discount)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</a:rPr>
              <a:t>Fin costs $30,277 per yr., 20% down; will not increase tax assessment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August 2024: 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Seeking a</a:t>
            </a: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</a:rPr>
              <a:t>pproval to incur debt up to $450,000 for land &amp; building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Assuming 30% downpayment – up to $135,000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20-year amortization – likely four, five-year loans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Est. $25,500/yr. </a:t>
            </a:r>
            <a:r>
              <a:rPr lang="en-US" kern="100" dirty="0" err="1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prin+interest</a:t>
            </a: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@4.8% after discount</a:t>
            </a:r>
          </a:p>
          <a:p>
            <a:pPr marL="914400" lvl="2" indent="0">
              <a:lnSpc>
                <a:spcPct val="107000"/>
              </a:lnSpc>
              <a:spcBef>
                <a:spcPts val="0"/>
              </a:spcBef>
              <a:buNone/>
            </a:pPr>
            <a:endParaRPr lang="en-US" kern="100" dirty="0"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9B384C-B588-0048-59E9-1C6C8DFD106B}"/>
              </a:ext>
            </a:extLst>
          </p:cNvPr>
          <p:cNvSpPr txBox="1"/>
          <p:nvPr/>
        </p:nvSpPr>
        <p:spPr>
          <a:xfrm>
            <a:off x="336948" y="6266503"/>
            <a:ext cx="3516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Carol Ducommun and Dan Berg</a:t>
            </a:r>
          </a:p>
        </p:txBody>
      </p:sp>
    </p:spTree>
    <p:extLst>
      <p:ext uri="{BB962C8B-B14F-4D97-AF65-F5344CB8AC3E}">
        <p14:creationId xmlns:p14="http://schemas.microsoft.com/office/powerpoint/2010/main" val="2750231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20705-6227-0A8C-2A29-03D44A6B7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7484"/>
          </a:xfrm>
        </p:spPr>
        <p:txBody>
          <a:bodyPr>
            <a:normAutofit/>
          </a:bodyPr>
          <a:lstStyle/>
          <a:p>
            <a:pPr algn="ctr"/>
            <a:r>
              <a:rPr lang="en-US" sz="4900" b="1" dirty="0"/>
              <a:t>Land Acquisition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2F2A6-17BB-E62F-F122-84A256FA6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360" y="1365242"/>
            <a:ext cx="9099697" cy="4704906"/>
          </a:xfrm>
        </p:spPr>
        <p:txBody>
          <a:bodyPr>
            <a:noAutofit/>
          </a:bodyPr>
          <a:lstStyle/>
          <a:p>
            <a:r>
              <a:rPr lang="en-US" dirty="0"/>
              <a:t>Sent letters to land-owners around lake area</a:t>
            </a:r>
          </a:p>
          <a:p>
            <a:pPr lvl="1"/>
            <a:r>
              <a:rPr lang="en-US" dirty="0"/>
              <a:t>Identified using Walworth County GIS system</a:t>
            </a:r>
          </a:p>
          <a:p>
            <a:pPr lvl="1"/>
            <a:endParaRPr lang="en-US" sz="800" dirty="0"/>
          </a:p>
          <a:p>
            <a:r>
              <a:rPr lang="en-US" dirty="0"/>
              <a:t>Investigated “any and all” viable options including:</a:t>
            </a:r>
          </a:p>
          <a:p>
            <a:pPr lvl="1"/>
            <a:r>
              <a:rPr lang="en-US" dirty="0"/>
              <a:t>Giese Property (N8885 </a:t>
            </a:r>
            <a:r>
              <a:rPr lang="en-US" dirty="0" err="1"/>
              <a:t>Cty</a:t>
            </a:r>
            <a:r>
              <a:rPr lang="en-US" dirty="0"/>
              <a:t>. P)</a:t>
            </a:r>
          </a:p>
          <a:p>
            <a:pPr lvl="1"/>
            <a:r>
              <a:rPr lang="en-US" dirty="0" err="1"/>
              <a:t>Bembenek</a:t>
            </a:r>
            <a:r>
              <a:rPr lang="en-US" dirty="0"/>
              <a:t> property (R&amp;W Townline Road &amp; Brown Rd.)</a:t>
            </a:r>
          </a:p>
          <a:p>
            <a:pPr lvl="1"/>
            <a:r>
              <a:rPr lang="en-US" dirty="0"/>
              <a:t>State of WI farm property (W7789 Kettle Moraine Drive)</a:t>
            </a:r>
          </a:p>
          <a:p>
            <a:pPr lvl="1"/>
            <a:r>
              <a:rPr lang="en-US" dirty="0"/>
              <a:t>City of Whitewater Industrial Park properties</a:t>
            </a:r>
          </a:p>
          <a:p>
            <a:pPr lvl="1"/>
            <a:r>
              <a:rPr lang="en-US" dirty="0"/>
              <a:t>Other land parcels in and around LMD &amp; City</a:t>
            </a:r>
          </a:p>
          <a:p>
            <a:pPr lvl="1"/>
            <a:endParaRPr lang="en-US" sz="8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Continued conversations with First Citizens</a:t>
            </a:r>
          </a:p>
          <a:p>
            <a:pPr marL="2743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State Bank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25BAFF-88A6-4867-C980-11D10A7B9A8B}"/>
              </a:ext>
            </a:extLst>
          </p:cNvPr>
          <p:cNvSpPr txBox="1"/>
          <p:nvPr/>
        </p:nvSpPr>
        <p:spPr>
          <a:xfrm>
            <a:off x="336948" y="6266503"/>
            <a:ext cx="3516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Carol Ducommun and Dan Berg</a:t>
            </a:r>
          </a:p>
        </p:txBody>
      </p:sp>
    </p:spTree>
    <p:extLst>
      <p:ext uri="{BB962C8B-B14F-4D97-AF65-F5344CB8AC3E}">
        <p14:creationId xmlns:p14="http://schemas.microsoft.com/office/powerpoint/2010/main" val="3669768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628DC-27E3-8F7E-06FF-F230F7EDF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2024 Financial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400FE-5CB6-F844-7945-864356309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89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2419C-7DAF-F2F6-96DF-32DF3ABA2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643"/>
            <a:ext cx="10515600" cy="1105786"/>
          </a:xfrm>
        </p:spPr>
        <p:txBody>
          <a:bodyPr/>
          <a:lstStyle/>
          <a:p>
            <a:pPr algn="ctr"/>
            <a:r>
              <a:rPr lang="en-US" b="1" dirty="0"/>
              <a:t>Five Year Capital Plan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7CE28E6-BB71-1144-857A-415710FD6A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015330"/>
              </p:ext>
            </p:extLst>
          </p:nvPr>
        </p:nvGraphicFramePr>
        <p:xfrm>
          <a:off x="1259958" y="1398182"/>
          <a:ext cx="10636671" cy="50120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4348">
                  <a:extLst>
                    <a:ext uri="{9D8B030D-6E8A-4147-A177-3AD203B41FA5}">
                      <a16:colId xmlns:a16="http://schemas.microsoft.com/office/drawing/2014/main" val="1131311648"/>
                    </a:ext>
                  </a:extLst>
                </a:gridCol>
                <a:gridCol w="1232579">
                  <a:extLst>
                    <a:ext uri="{9D8B030D-6E8A-4147-A177-3AD203B41FA5}">
                      <a16:colId xmlns:a16="http://schemas.microsoft.com/office/drawing/2014/main" val="1380797951"/>
                    </a:ext>
                  </a:extLst>
                </a:gridCol>
                <a:gridCol w="1208465">
                  <a:extLst>
                    <a:ext uri="{9D8B030D-6E8A-4147-A177-3AD203B41FA5}">
                      <a16:colId xmlns:a16="http://schemas.microsoft.com/office/drawing/2014/main" val="1908889597"/>
                    </a:ext>
                  </a:extLst>
                </a:gridCol>
                <a:gridCol w="1061491">
                  <a:extLst>
                    <a:ext uri="{9D8B030D-6E8A-4147-A177-3AD203B41FA5}">
                      <a16:colId xmlns:a16="http://schemas.microsoft.com/office/drawing/2014/main" val="3029387457"/>
                    </a:ext>
                  </a:extLst>
                </a:gridCol>
                <a:gridCol w="1279231">
                  <a:extLst>
                    <a:ext uri="{9D8B030D-6E8A-4147-A177-3AD203B41FA5}">
                      <a16:colId xmlns:a16="http://schemas.microsoft.com/office/drawing/2014/main" val="2740966936"/>
                    </a:ext>
                  </a:extLst>
                </a:gridCol>
                <a:gridCol w="1170361">
                  <a:extLst>
                    <a:ext uri="{9D8B030D-6E8A-4147-A177-3AD203B41FA5}">
                      <a16:colId xmlns:a16="http://schemas.microsoft.com/office/drawing/2014/main" val="2926266960"/>
                    </a:ext>
                  </a:extLst>
                </a:gridCol>
                <a:gridCol w="1017941">
                  <a:extLst>
                    <a:ext uri="{9D8B030D-6E8A-4147-A177-3AD203B41FA5}">
                      <a16:colId xmlns:a16="http://schemas.microsoft.com/office/drawing/2014/main" val="3377435795"/>
                    </a:ext>
                  </a:extLst>
                </a:gridCol>
                <a:gridCol w="1132255">
                  <a:extLst>
                    <a:ext uri="{9D8B030D-6E8A-4147-A177-3AD203B41FA5}">
                      <a16:colId xmlns:a16="http://schemas.microsoft.com/office/drawing/2014/main" val="278043231"/>
                    </a:ext>
                  </a:extLst>
                </a:gridCol>
              </a:tblGrid>
              <a:tr h="292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2023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2024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2025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2026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 2027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2028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2029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extLst>
                  <a:ext uri="{0D108BD9-81ED-4DB2-BD59-A6C34878D82A}">
                    <a16:rowId xmlns:a16="http://schemas.microsoft.com/office/drawing/2014/main" val="471423848"/>
                  </a:ext>
                </a:extLst>
              </a:tr>
              <a:tr h="292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Opening Balance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$136,484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$169,309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$171,011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$96,261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$69,261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$42,261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$102,761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extLst>
                  <a:ext uri="{0D108BD9-81ED-4DB2-BD59-A6C34878D82A}">
                    <a16:rowId xmlns:a16="http://schemas.microsoft.com/office/drawing/2014/main" val="3283014196"/>
                  </a:ext>
                </a:extLst>
              </a:tr>
              <a:tr h="3198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Budgeted Contribution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$120,000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$60,000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$60,000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$60,000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$60,000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$60,000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$60,000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extLst>
                  <a:ext uri="{0D108BD9-81ED-4DB2-BD59-A6C34878D82A}">
                    <a16:rowId xmlns:a16="http://schemas.microsoft.com/office/drawing/2014/main" val="3842961803"/>
                  </a:ext>
                </a:extLst>
              </a:tr>
              <a:tr h="292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Grants Received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$67,475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$67,475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$87,500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$87,500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extLst>
                  <a:ext uri="{0D108BD9-81ED-4DB2-BD59-A6C34878D82A}">
                    <a16:rowId xmlns:a16="http://schemas.microsoft.com/office/drawing/2014/main" val="3716221826"/>
                  </a:ext>
                </a:extLst>
              </a:tr>
              <a:tr h="292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GWLPOA Donation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  $2,000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extLst>
                  <a:ext uri="{0D108BD9-81ED-4DB2-BD59-A6C34878D82A}">
                    <a16:rowId xmlns:a16="http://schemas.microsoft.com/office/drawing/2014/main" val="3396345575"/>
                  </a:ext>
                </a:extLst>
              </a:tr>
              <a:tr h="5818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Proceeds sale capital equip.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 $7,000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extLst>
                  <a:ext uri="{0D108BD9-81ED-4DB2-BD59-A6C34878D82A}">
                    <a16:rowId xmlns:a16="http://schemas.microsoft.com/office/drawing/2014/main" val="2519207075"/>
                  </a:ext>
                </a:extLst>
              </a:tr>
              <a:tr h="292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Interest</a:t>
                      </a: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$545</a:t>
                      </a: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$350</a:t>
                      </a: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$250</a:t>
                      </a: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$500</a:t>
                      </a: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$500</a:t>
                      </a: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$500</a:t>
                      </a: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$500</a:t>
                      </a:r>
                    </a:p>
                  </a:txBody>
                  <a:tcPr marL="2776" marR="2776" marT="2776" marB="0" anchor="b"/>
                </a:tc>
                <a:extLst>
                  <a:ext uri="{0D108BD9-81ED-4DB2-BD59-A6C34878D82A}">
                    <a16:rowId xmlns:a16="http://schemas.microsoft.com/office/drawing/2014/main" val="2062561926"/>
                  </a:ext>
                </a:extLst>
              </a:tr>
              <a:tr h="292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7' Harvester ($269,900)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$(134,950)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$(134,950)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extLst>
                  <a:ext uri="{0D108BD9-81ED-4DB2-BD59-A6C34878D82A}">
                    <a16:rowId xmlns:a16="http://schemas.microsoft.com/office/drawing/2014/main" val="4182865426"/>
                  </a:ext>
                </a:extLst>
              </a:tr>
              <a:tr h="292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New harvester ($350,000)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$  (175,000)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$(175,000)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extLst>
                  <a:ext uri="{0D108BD9-81ED-4DB2-BD59-A6C34878D82A}">
                    <a16:rowId xmlns:a16="http://schemas.microsoft.com/office/drawing/2014/main" val="3293205869"/>
                  </a:ext>
                </a:extLst>
              </a:tr>
              <a:tr h="292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Capitalized expenses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$(1,745)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$(2,144)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extLst>
                  <a:ext uri="{0D108BD9-81ED-4DB2-BD59-A6C34878D82A}">
                    <a16:rowId xmlns:a16="http://schemas.microsoft.com/office/drawing/2014/main" val="2523593646"/>
                  </a:ext>
                </a:extLst>
              </a:tr>
              <a:tr h="304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Tool Trailer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$(5,000)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extLst>
                  <a:ext uri="{0D108BD9-81ED-4DB2-BD59-A6C34878D82A}">
                    <a16:rowId xmlns:a16="http://schemas.microsoft.com/office/drawing/2014/main" val="1514841821"/>
                  </a:ext>
                </a:extLst>
              </a:tr>
              <a:tr h="292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Transport Barge Repairs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$(11,529)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extLst>
                  <a:ext uri="{0D108BD9-81ED-4DB2-BD59-A6C34878D82A}">
                    <a16:rowId xmlns:a16="http://schemas.microsoft.com/office/drawing/2014/main" val="1229453816"/>
                  </a:ext>
                </a:extLst>
              </a:tr>
              <a:tr h="298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Loan to operating fund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$(22,500)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$22,500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extLst>
                  <a:ext uri="{0D108BD9-81ED-4DB2-BD59-A6C34878D82A}">
                    <a16:rowId xmlns:a16="http://schemas.microsoft.com/office/drawing/2014/main" val="3502053353"/>
                  </a:ext>
                </a:extLst>
              </a:tr>
              <a:tr h="292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Down payment land/bldg.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$(135,000)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extLst>
                  <a:ext uri="{0D108BD9-81ED-4DB2-BD59-A6C34878D82A}">
                    <a16:rowId xmlns:a16="http://schemas.microsoft.com/office/drawing/2014/main" val="242134456"/>
                  </a:ext>
                </a:extLst>
              </a:tr>
              <a:tr h="5818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Ending Balance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$169,309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$171,011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$96,261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$69,261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$42,261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$102,761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    $163,261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6" marR="2776" marT="2776" marB="0" anchor="b"/>
                </a:tc>
                <a:extLst>
                  <a:ext uri="{0D108BD9-81ED-4DB2-BD59-A6C34878D82A}">
                    <a16:rowId xmlns:a16="http://schemas.microsoft.com/office/drawing/2014/main" val="4251376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467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C2E97-8BF3-9933-7705-6131B80D0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2025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D0AED-0455-7CE9-CD2F-86A2F6BF0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13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201"/>
          </a:xfrm>
        </p:spPr>
        <p:txBody>
          <a:bodyPr/>
          <a:lstStyle/>
          <a:p>
            <a:pPr algn="ctr"/>
            <a:r>
              <a:rPr lang="en-US" b="1" i="0" dirty="0">
                <a:solidFill>
                  <a:srgbClr val="222222"/>
                </a:solidFill>
                <a:effectLst/>
              </a:rPr>
              <a:t>Financial Examination Report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3739"/>
            <a:ext cx="10515600" cy="4115681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61058" y="6257165"/>
            <a:ext cx="1325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Don Olinger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46886" y="1508083"/>
            <a:ext cx="89339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93E4AC-4B50-C8F1-9CED-252050C4CD81}"/>
              </a:ext>
            </a:extLst>
          </p:cNvPr>
          <p:cNvSpPr txBox="1"/>
          <p:nvPr/>
        </p:nvSpPr>
        <p:spPr>
          <a:xfrm>
            <a:off x="1023611" y="1648552"/>
            <a:ext cx="10644279" cy="298543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Financial review conducted by Don Olinger (examiner since 2020)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Performed verification of tax receipts and operational and capital disbursements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All tax assessments received as budgeted/approved by the electors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97% of expenses validated for proper approval, documentation and purpose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District’s revenues and expenses for 2023 are accurately reflected in the information provided to electors for the 2024   Annual Meeting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953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694"/>
            <a:ext cx="10515600" cy="1120364"/>
          </a:xfrm>
        </p:spPr>
        <p:txBody>
          <a:bodyPr>
            <a:normAutofit/>
          </a:bodyPr>
          <a:lstStyle/>
          <a:p>
            <a:pPr lvl="0" algn="ctr"/>
            <a:r>
              <a:rPr lang="en-US" b="1" dirty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5018" y="1084082"/>
            <a:ext cx="4750981" cy="5247606"/>
          </a:xfrm>
        </p:spPr>
        <p:txBody>
          <a:bodyPr>
            <a:no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9:00   Opening remarks –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Carol Ducommun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Chair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 to Order &amp; Introductions    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Approve 2023 Annual Meeting Minutes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9:05 Review by commissioners: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Chemical &amp; Barley Initiative –                    Mike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Lindenmuth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Weed Harvesting – Carol Ducommun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15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Bog Removal - Rich Charts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Equipment - Chuck Chamberlain</a:t>
            </a: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Purchase Land &amp; Building –                       Carol Ducommun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Financials – 2024 Actuals – Dan Berg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 Capital Plan –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Chuck Chamberlain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 Proposed Budget – Dan Berg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 Review – Don Olinger</a:t>
            </a:r>
          </a:p>
          <a:p>
            <a:pPr marL="457200">
              <a:lnSpc>
                <a:spcPct val="115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10:15 Comments by Sheriff Dave Gerber</a:t>
            </a:r>
          </a:p>
          <a:p>
            <a:pPr marL="457200">
              <a:lnSpc>
                <a:spcPct val="115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10:20 Introduction of Candidates &amp; Voting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14400" algn="l"/>
              </a:tabLs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8313" y="1084082"/>
            <a:ext cx="5534413" cy="5008375"/>
          </a:xfrm>
        </p:spPr>
        <p:txBody>
          <a:bodyPr>
            <a:no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10:25 Presentations on Lake Initiatives</a:t>
            </a:r>
          </a:p>
          <a:p>
            <a:pPr marL="857250" lvl="1" indent="-171450">
              <a:lnSpc>
                <a:spcPct val="115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Wildlife Management – Ernie Roy</a:t>
            </a:r>
          </a:p>
          <a:p>
            <a:pPr marL="857250" lvl="1" indent="-171450">
              <a:lnSpc>
                <a:spcPct val="115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Fish Management – Tom Potrykus</a:t>
            </a:r>
          </a:p>
          <a:p>
            <a:pPr marL="857250" lvl="1" indent="-171450">
              <a:lnSpc>
                <a:spcPct val="115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Safety – Larry Brady/Amy Rodgers</a:t>
            </a:r>
          </a:p>
          <a:p>
            <a:pPr marL="857250" lvl="1" indent="-171450">
              <a:lnSpc>
                <a:spcPct val="115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Wakes &amp; Shoreline Erosion – Jeff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Panek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1" indent="-171450">
              <a:lnSpc>
                <a:spcPct val="115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Shoreland Management – Brian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Rahmander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15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10:35 Proposed Bylaw Amendments – Carol Ducommun</a:t>
            </a:r>
          </a:p>
          <a:p>
            <a:pPr marL="457200">
              <a:lnSpc>
                <a:spcPct val="115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10:45 Five-minute break</a:t>
            </a:r>
          </a:p>
          <a:p>
            <a:pPr marL="457200">
              <a:lnSpc>
                <a:spcPct val="115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10:50 GWLPOA Annual Meeting – Nancy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Lindenmuth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lnSpc>
                <a:spcPct val="115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11:05 Election results</a:t>
            </a:r>
          </a:p>
          <a:p>
            <a:pPr marL="457200">
              <a:lnSpc>
                <a:spcPct val="115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11:05  Honor Outgoing Board Member: Rich Charts</a:t>
            </a:r>
          </a:p>
          <a:p>
            <a:pPr marL="457200">
              <a:lnSpc>
                <a:spcPct val="115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11:10 Input from Towns of Richmond and Whitewater</a:t>
            </a:r>
          </a:p>
          <a:p>
            <a:pPr marL="457200">
              <a:lnSpc>
                <a:spcPct val="115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11:10 Introduction of Candidates followed by voting</a:t>
            </a:r>
          </a:p>
          <a:p>
            <a:pPr marL="457200">
              <a:lnSpc>
                <a:spcPct val="115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11:15 Open Discussion/Resident Input</a:t>
            </a:r>
          </a:p>
          <a:p>
            <a:pPr marL="457200">
              <a:lnSpc>
                <a:spcPct val="115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11:30 Adjournment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  <a:tabLst>
                <a:tab pos="914400" algn="l"/>
              </a:tabLs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lnSpc>
                <a:spcPct val="115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11:30 Brief LMD Meeting</a:t>
            </a:r>
          </a:p>
        </p:txBody>
      </p:sp>
    </p:spTree>
    <p:extLst>
      <p:ext uri="{BB962C8B-B14F-4D97-AF65-F5344CB8AC3E}">
        <p14:creationId xmlns:p14="http://schemas.microsoft.com/office/powerpoint/2010/main" val="955082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40B02-BD3E-481F-9941-9BED007A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522" y="365125"/>
            <a:ext cx="10326278" cy="1325563"/>
          </a:xfrm>
        </p:spPr>
        <p:txBody>
          <a:bodyPr/>
          <a:lstStyle/>
          <a:p>
            <a:pPr algn="ctr"/>
            <a:r>
              <a:rPr lang="en-US" b="1" dirty="0"/>
              <a:t>Comments by Sheriff Dave Gerber</a:t>
            </a:r>
          </a:p>
        </p:txBody>
      </p:sp>
      <p:pic>
        <p:nvPicPr>
          <p:cNvPr id="5" name="Content Placeholder 4" descr="A sign with a police badge on it&#10;&#10;Description automatically generated">
            <a:extLst>
              <a:ext uri="{FF2B5EF4-FFF2-40B4-BE49-F238E27FC236}">
                <a16:creationId xmlns:a16="http://schemas.microsoft.com/office/drawing/2014/main" id="{11F841B6-AA51-58BA-552C-22D48B82B6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90688"/>
            <a:ext cx="5181600" cy="4093579"/>
          </a:xfrm>
        </p:spPr>
      </p:pic>
      <p:pic>
        <p:nvPicPr>
          <p:cNvPr id="7" name="Content Placeholder 6" descr="A dog with a flag in the background&#10;&#10;Description automatically generated">
            <a:extLst>
              <a:ext uri="{FF2B5EF4-FFF2-40B4-BE49-F238E27FC236}">
                <a16:creationId xmlns:a16="http://schemas.microsoft.com/office/drawing/2014/main" id="{5B873609-471F-6D43-465F-FB453B8EAB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868" y="1686412"/>
            <a:ext cx="2723810" cy="3485176"/>
          </a:xfrm>
        </p:spPr>
      </p:pic>
    </p:spTree>
    <p:extLst>
      <p:ext uri="{BB962C8B-B14F-4D97-AF65-F5344CB8AC3E}">
        <p14:creationId xmlns:p14="http://schemas.microsoft.com/office/powerpoint/2010/main" val="2795581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12015-AA96-DBE6-16F4-1EF4169CA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Introduction of Candidates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3E8F3-92A8-BFBB-43C9-AD6DF65A5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665" y="2094613"/>
            <a:ext cx="7097234" cy="2923954"/>
          </a:xfrm>
        </p:spPr>
        <p:txBody>
          <a:bodyPr>
            <a:normAutofit/>
          </a:bodyPr>
          <a:lstStyle/>
          <a:p>
            <a:r>
              <a:rPr lang="en-US" sz="3200" dirty="0"/>
              <a:t>Carol Ducommun</a:t>
            </a:r>
          </a:p>
          <a:p>
            <a:pPr marL="457200" lvl="1" indent="0">
              <a:buSzPct val="80000"/>
              <a:buNone/>
            </a:pPr>
            <a:r>
              <a:rPr lang="en-US" dirty="0"/>
              <a:t>Incumbent running for 3-year term</a:t>
            </a:r>
          </a:p>
          <a:p>
            <a:pPr lvl="1"/>
            <a:endParaRPr lang="en-US" dirty="0"/>
          </a:p>
          <a:p>
            <a:r>
              <a:rPr lang="en-US" sz="3200" dirty="0"/>
              <a:t>Bob </a:t>
            </a:r>
            <a:r>
              <a:rPr lang="en-US" sz="3200" dirty="0" err="1"/>
              <a:t>Szcinski</a:t>
            </a:r>
            <a:endParaRPr lang="en-US" sz="3200" dirty="0"/>
          </a:p>
          <a:p>
            <a:pPr marL="457200" lvl="1" indent="0">
              <a:buSzPct val="80000"/>
              <a:buNone/>
            </a:pPr>
            <a:r>
              <a:rPr lang="en-US" dirty="0"/>
              <a:t>Running for open 3-year term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50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3A927120-EEA8-0F68-4F40-661B386F13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2742" y="4328972"/>
            <a:ext cx="1994170" cy="21227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85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Wildlife Management</a:t>
            </a:r>
            <a:endParaRPr lang="en-US" sz="22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10709031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9461" y="5977086"/>
            <a:ext cx="1186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prstClr val="black"/>
                </a:solidFill>
              </a:rPr>
              <a:t>Ernie Roy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B5BA5A8-8262-8F41-A73C-9C603DE74F32}"/>
              </a:ext>
            </a:extLst>
          </p:cNvPr>
          <p:cNvSpPr txBox="1">
            <a:spLocks/>
          </p:cNvSpPr>
          <p:nvPr/>
        </p:nvSpPr>
        <p:spPr>
          <a:xfrm>
            <a:off x="1524000" y="169068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5" name="Picture 4" descr="Silhouette of wolf. Silhouette of running wolf. coyote cartoon stock illustrations">
            <a:extLst>
              <a:ext uri="{FF2B5EF4-FFF2-40B4-BE49-F238E27FC236}">
                <a16:creationId xmlns:a16="http://schemas.microsoft.com/office/drawing/2014/main" id="{9D638E89-1DBA-12F6-B8BD-ED0E6B050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8256" y="5547685"/>
            <a:ext cx="1310581" cy="73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11ED28-D42A-E4E1-A6DA-7F57CD6A1FAF}"/>
              </a:ext>
            </a:extLst>
          </p:cNvPr>
          <p:cNvSpPr txBox="1"/>
          <p:nvPr/>
        </p:nvSpPr>
        <p:spPr>
          <a:xfrm>
            <a:off x="1403498" y="1508824"/>
            <a:ext cx="8899451" cy="27973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Successful goose round up this year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Volunteers helped the Dept. of Agriculture collect 53 geese from Whitewater Lake 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Gratefully thank volunteers for the mitigation and removal of these disease carrying birds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578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Fish Management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94025C4-91AB-EC7B-CB8C-1D3532AE2D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3" name="Content Placeholder 12" descr="A group of men standing next to a stack of logs&#10;&#10;Description automatically generated">
            <a:extLst>
              <a:ext uri="{FF2B5EF4-FFF2-40B4-BE49-F238E27FC236}">
                <a16:creationId xmlns:a16="http://schemas.microsoft.com/office/drawing/2014/main" id="{D5676752-544D-0EE5-19F1-A395ADC8C4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73" y="2158409"/>
            <a:ext cx="4678329" cy="3753293"/>
          </a:xfrm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1101970" y="4577577"/>
            <a:ext cx="8475784" cy="1515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499318" y="6093042"/>
            <a:ext cx="1626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Tom </a:t>
            </a:r>
            <a:r>
              <a:rPr lang="en-US" sz="2000" b="1" dirty="0" err="1"/>
              <a:t>Potrykus</a:t>
            </a:r>
            <a:endParaRPr lang="en-US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BD02E5-04D4-B82C-401F-E945A4D6D333}"/>
              </a:ext>
            </a:extLst>
          </p:cNvPr>
          <p:cNvSpPr txBox="1"/>
          <p:nvPr/>
        </p:nvSpPr>
        <p:spPr>
          <a:xfrm>
            <a:off x="6905847" y="1690688"/>
            <a:ext cx="4786835" cy="2597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rtl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457200" indent="-4572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Fish s</a:t>
            </a:r>
            <a:r>
              <a:rPr lang="en-US" sz="28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tocking 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Fish crib construction 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Carp removal</a:t>
            </a:r>
          </a:p>
        </p:txBody>
      </p:sp>
    </p:spTree>
    <p:extLst>
      <p:ext uri="{BB962C8B-B14F-4D97-AF65-F5344CB8AC3E}">
        <p14:creationId xmlns:p14="http://schemas.microsoft.com/office/powerpoint/2010/main" val="3776111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wo men holding fish posing for picture">
            <a:extLst>
              <a:ext uri="{FF2B5EF4-FFF2-40B4-BE49-F238E27FC236}">
                <a16:creationId xmlns:a16="http://schemas.microsoft.com/office/drawing/2014/main" id="{62D85EC1-0AE2-6517-526E-D4E148A122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546" y="1103811"/>
            <a:ext cx="3933060" cy="5165894"/>
          </a:xfrm>
          <a:prstGeom prst="rect">
            <a:avLst/>
          </a:prstGeom>
        </p:spPr>
      </p:pic>
      <p:pic>
        <p:nvPicPr>
          <p:cNvPr id="9" name="Picture 8" descr="A group of men holding fish">
            <a:extLst>
              <a:ext uri="{FF2B5EF4-FFF2-40B4-BE49-F238E27FC236}">
                <a16:creationId xmlns:a16="http://schemas.microsoft.com/office/drawing/2014/main" id="{4432718B-BBBC-3561-6BB3-DDBE252017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14927" y="792864"/>
            <a:ext cx="4233948" cy="356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46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4CB83-72CF-45BB-82A6-52BD301A3A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365126"/>
            <a:ext cx="10515600" cy="107839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Safety Team Report</a:t>
            </a:r>
            <a:br>
              <a:rPr lang="en-US" sz="4000" b="1" dirty="0">
                <a:latin typeface="+mn-lt"/>
              </a:rPr>
            </a:br>
            <a:r>
              <a:rPr lang="en-US" sz="2700" b="1" dirty="0">
                <a:latin typeface="+mn-lt"/>
              </a:rPr>
              <a:t>Stats as of 7/30/24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9AC3A-7EF7-48FE-9BC2-6428D6138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890" y="1611984"/>
            <a:ext cx="11207110" cy="3661296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IDFont+F4"/>
              </a:rPr>
              <a:t>Boater Safety Classes - 45</a:t>
            </a:r>
            <a:r>
              <a:rPr lang="en-US" sz="2400" b="0" i="0" u="none" strike="noStrike" baseline="0" dirty="0">
                <a:latin typeface="CIDFont+F4"/>
              </a:rPr>
              <a:t> Students in two 2024 boater safety classes held at the lake</a:t>
            </a:r>
          </a:p>
          <a:p>
            <a:r>
              <a:rPr lang="en-US" sz="2400" b="0" i="0" u="none" strike="noStrike" baseline="0" dirty="0">
                <a:latin typeface="CIDFont+F4"/>
              </a:rPr>
              <a:t>Team of 5 Water Patrol Officers = more hours on the water vs last summer (251.5 YTD)</a:t>
            </a:r>
          </a:p>
          <a:p>
            <a:r>
              <a:rPr lang="en-US" sz="2400" b="0" i="0" u="none" strike="noStrike" baseline="0" dirty="0">
                <a:latin typeface="CIDFont+F4"/>
              </a:rPr>
              <a:t>Relatively safe Summer Season - No fatalities / no near drownings</a:t>
            </a:r>
          </a:p>
          <a:p>
            <a:r>
              <a:rPr lang="en-US" sz="2400" dirty="0">
                <a:latin typeface="CIDFont+F4"/>
              </a:rPr>
              <a:t>On the water:</a:t>
            </a:r>
            <a:endParaRPr lang="en-US" sz="2400" b="0" i="0" u="none" strike="noStrike" baseline="0" dirty="0">
              <a:latin typeface="CIDFont+F4"/>
            </a:endParaRP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# of warnings - 68</a:t>
            </a:r>
            <a:endParaRPr lang="en-US" sz="2200" dirty="0">
              <a:solidFill>
                <a:schemeClr val="tx2">
                  <a:lumMod val="50000"/>
                  <a:lumOff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# of citations - 12</a:t>
            </a:r>
            <a:endParaRPr lang="en-US" sz="2200" dirty="0">
              <a:solidFill>
                <a:schemeClr val="tx2">
                  <a:lumMod val="50000"/>
                  <a:lumOff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Top 5 issues: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Slow No Wake violations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Wearable PFDs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Navigation Rules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Mandatory PFD Wear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Careless/Reckless Operation</a:t>
            </a:r>
            <a:endParaRPr lang="en-US" dirty="0">
              <a:solidFill>
                <a:srgbClr val="FF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1AAD1B-14F0-0CAE-403A-3D95C59F884D}"/>
              </a:ext>
            </a:extLst>
          </p:cNvPr>
          <p:cNvSpPr txBox="1"/>
          <p:nvPr/>
        </p:nvSpPr>
        <p:spPr>
          <a:xfrm>
            <a:off x="467474" y="6237103"/>
            <a:ext cx="47078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Larry Brady / Amy Rodgers / Jake Hintz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EF9C4-E9D2-0AB2-808E-00F96E41C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254896"/>
            <a:ext cx="4377307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61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20C9C6-567C-1DAD-E07B-B123A80F78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71155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739927-115B-3647-1A7A-5C1470A7A2C0}"/>
              </a:ext>
            </a:extLst>
          </p:cNvPr>
          <p:cNvSpPr txBox="1"/>
          <p:nvPr/>
        </p:nvSpPr>
        <p:spPr>
          <a:xfrm>
            <a:off x="6096000" y="1348033"/>
            <a:ext cx="4927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Boat Manager</a:t>
            </a:r>
          </a:p>
          <a:p>
            <a:r>
              <a:rPr lang="en-US" sz="4800" b="1" dirty="0">
                <a:solidFill>
                  <a:srgbClr val="FF0000"/>
                </a:solidFill>
              </a:rPr>
              <a:t>Deputy Jake Hintz</a:t>
            </a:r>
          </a:p>
        </p:txBody>
      </p:sp>
    </p:spTree>
    <p:extLst>
      <p:ext uri="{BB962C8B-B14F-4D97-AF65-F5344CB8AC3E}">
        <p14:creationId xmlns:p14="http://schemas.microsoft.com/office/powerpoint/2010/main" val="2198572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DF9C72-3EE4-AEDA-8DA8-81C963C18E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17455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2B1411-1103-37A6-9C7E-A4B4C17B99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4557" y="0"/>
            <a:ext cx="601744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76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57B74F-A678-3E05-FA98-5E4B829A06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967167" cy="68228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CC1523-F8FC-245A-A3B2-E06B7932D435}"/>
              </a:ext>
            </a:extLst>
          </p:cNvPr>
          <p:cNvSpPr txBox="1"/>
          <p:nvPr/>
        </p:nvSpPr>
        <p:spPr>
          <a:xfrm>
            <a:off x="6224835" y="1102935"/>
            <a:ext cx="5125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Thank you Sean for your service!</a:t>
            </a:r>
          </a:p>
        </p:txBody>
      </p:sp>
    </p:spTree>
    <p:extLst>
      <p:ext uri="{BB962C8B-B14F-4D97-AF65-F5344CB8AC3E}">
        <p14:creationId xmlns:p14="http://schemas.microsoft.com/office/powerpoint/2010/main" val="4171959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4CB83-72CF-45BB-82A6-52BD301A3A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365126"/>
            <a:ext cx="10515600" cy="107839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               Navigator Team - Wakes and Shoreline Erosion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9AC3A-7EF7-48FE-9BC2-6428D6138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646" y="1350335"/>
            <a:ext cx="10930675" cy="4660525"/>
          </a:xfrm>
        </p:spPr>
        <p:txBody>
          <a:bodyPr>
            <a:noAutofit/>
          </a:bodyPr>
          <a:lstStyle/>
          <a:p>
            <a:pPr marR="125730">
              <a:spcBef>
                <a:spcPts val="0"/>
              </a:spcBef>
            </a:pPr>
            <a:r>
              <a:rPr lang="en-US" sz="2400" dirty="0">
                <a:effectLst/>
                <a:ea typeface="Times New Roman" panose="02020603050405020304" pitchFamily="18" charset="0"/>
              </a:rPr>
              <a:t>Two WI watersport bills considered </a:t>
            </a:r>
            <a:r>
              <a:rPr lang="en-US" sz="2400" dirty="0">
                <a:ea typeface="Times New Roman" panose="02020603050405020304" pitchFamily="18" charset="0"/>
              </a:rPr>
              <a:t>last session; next session begins Jan ‘25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457200" marR="125730" lvl="1" indent="0">
              <a:spcBef>
                <a:spcPts val="0"/>
              </a:spcBef>
              <a:buNone/>
            </a:pPr>
            <a:endParaRPr lang="en-US" sz="800" dirty="0">
              <a:hlinkClick r:id="rId2"/>
            </a:endParaRPr>
          </a:p>
          <a:p>
            <a:pPr marL="457200" marR="125730" lvl="1" indent="0">
              <a:spcBef>
                <a:spcPts val="0"/>
              </a:spcBef>
              <a:buNone/>
            </a:pPr>
            <a:r>
              <a:rPr lang="en-US" dirty="0">
                <a:hlinkClick r:id="rId2"/>
              </a:rPr>
              <a:t>SB1016</a:t>
            </a:r>
            <a:r>
              <a:rPr lang="en-US" dirty="0"/>
              <a:t> no enhanced wakes for</a:t>
            </a:r>
          </a:p>
          <a:p>
            <a:pPr marR="125730" lvl="4">
              <a:spcBef>
                <a:spcPts val="0"/>
              </a:spcBef>
            </a:pPr>
            <a:r>
              <a:rPr lang="en-US" sz="2400" dirty="0"/>
              <a:t>any lake under 1500 acres or with max depth less than 20’</a:t>
            </a:r>
          </a:p>
          <a:p>
            <a:pPr marR="125730" lvl="4">
              <a:spcBef>
                <a:spcPts val="0"/>
              </a:spcBef>
            </a:pPr>
            <a:r>
              <a:rPr lang="en-US" sz="2400" dirty="0"/>
              <a:t>within 700’ of shore or anyone using the lake</a:t>
            </a:r>
          </a:p>
          <a:p>
            <a:pPr marL="457200" marR="125730" lvl="1" indent="0">
              <a:spcBef>
                <a:spcPts val="0"/>
              </a:spcBef>
              <a:buNone/>
            </a:pPr>
            <a:endParaRPr lang="en-US" sz="800" dirty="0">
              <a:hlinkClick r:id="rId3"/>
            </a:endParaRPr>
          </a:p>
          <a:p>
            <a:pPr marL="457200" marR="125730" lvl="1" indent="0">
              <a:spcBef>
                <a:spcPts val="0"/>
              </a:spcBef>
              <a:buNone/>
            </a:pPr>
            <a:r>
              <a:rPr lang="en-US" dirty="0">
                <a:hlinkClick r:id="rId3"/>
              </a:rPr>
              <a:t>SB680</a:t>
            </a:r>
            <a:r>
              <a:rPr lang="en-US" dirty="0"/>
              <a:t>/</a:t>
            </a:r>
            <a:r>
              <a:rPr lang="en-US" dirty="0">
                <a:hlinkClick r:id="rId4"/>
              </a:rPr>
              <a:t>AB656</a:t>
            </a:r>
            <a:r>
              <a:rPr lang="en-US" dirty="0"/>
              <a:t> no </a:t>
            </a:r>
            <a:r>
              <a:rPr lang="en-US" dirty="0" err="1"/>
              <a:t>wakesports</a:t>
            </a:r>
            <a:r>
              <a:rPr lang="en-US" dirty="0"/>
              <a:t> within 200’ of shore &amp; lakes 50 acres or less</a:t>
            </a:r>
          </a:p>
          <a:p>
            <a:pPr marR="125730">
              <a:spcBef>
                <a:spcPts val="0"/>
              </a:spcBef>
            </a:pPr>
            <a:endParaRPr lang="en-US" sz="1400" dirty="0"/>
          </a:p>
          <a:p>
            <a:pPr marR="125730">
              <a:spcBef>
                <a:spcPts val="0"/>
              </a:spcBef>
            </a:pPr>
            <a:r>
              <a:rPr lang="en-US" sz="2400" dirty="0"/>
              <a:t>WI DNR survey April 2024:  2/3 favor regulating wakes/ballast systems</a:t>
            </a:r>
            <a:r>
              <a:rPr lang="en-US" sz="1400" dirty="0"/>
              <a:t> </a:t>
            </a:r>
          </a:p>
          <a:p>
            <a:pPr marL="457200" marR="125730" lvl="1" indent="0">
              <a:spcBef>
                <a:spcPts val="0"/>
              </a:spcBef>
              <a:buNone/>
            </a:pPr>
            <a:r>
              <a:rPr lang="en-US" sz="1400" dirty="0"/>
              <a:t> </a:t>
            </a:r>
          </a:p>
          <a:p>
            <a:pPr marR="125730">
              <a:spcBef>
                <a:spcPts val="0"/>
              </a:spcBef>
            </a:pPr>
            <a:r>
              <a:rPr lang="en-US" sz="2400" dirty="0">
                <a:effectLst/>
                <a:ea typeface="Calibri" panose="020F0502020204030204" pitchFamily="34" charset="0"/>
              </a:rPr>
              <a:t>FOX 6 investigative report: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Wakesurfing</a:t>
            </a:r>
            <a:r>
              <a:rPr lang="en-US" sz="2400" dirty="0">
                <a:effectLst/>
                <a:ea typeface="Calibri" panose="020F0502020204030204" pitchFamily="34" charset="0"/>
              </a:rPr>
              <a:t> boats on WI lakes</a:t>
            </a:r>
          </a:p>
          <a:p>
            <a:pPr marR="125730">
              <a:spcBef>
                <a:spcPts val="0"/>
              </a:spcBef>
            </a:pPr>
            <a:endParaRPr lang="en-US" sz="1000" dirty="0"/>
          </a:p>
          <a:p>
            <a:pPr marR="125730">
              <a:spcBef>
                <a:spcPts val="0"/>
              </a:spcBef>
            </a:pPr>
            <a:r>
              <a:rPr lang="en-US" sz="2400" dirty="0"/>
              <a:t>Reconvened WRLMD Wakes Team to: </a:t>
            </a:r>
          </a:p>
          <a:p>
            <a:pPr marR="125730" lvl="1">
              <a:spcBef>
                <a:spcPts val="0"/>
              </a:spcBef>
            </a:pPr>
            <a:r>
              <a:rPr lang="en-US" dirty="0"/>
              <a:t>review </a:t>
            </a:r>
            <a:r>
              <a:rPr lang="en-US" u="sng" dirty="0"/>
              <a:t>Own Your Wake </a:t>
            </a:r>
            <a:r>
              <a:rPr lang="en-US" dirty="0"/>
              <a:t>campaign “effectiveness” </a:t>
            </a:r>
          </a:p>
          <a:p>
            <a:pPr marR="125730" lvl="1">
              <a:spcBef>
                <a:spcPts val="0"/>
              </a:spcBef>
            </a:pPr>
            <a:r>
              <a:rPr lang="en-US" dirty="0"/>
              <a:t>develop follow-on survey for members</a:t>
            </a:r>
          </a:p>
          <a:p>
            <a:pPr marR="125730" lvl="1">
              <a:spcBef>
                <a:spcPts val="0"/>
              </a:spcBef>
            </a:pPr>
            <a:endParaRPr lang="en-US" sz="1000" dirty="0"/>
          </a:p>
          <a:p>
            <a:pPr marR="125730">
              <a:spcBef>
                <a:spcPts val="0"/>
              </a:spcBef>
            </a:pPr>
            <a:r>
              <a:rPr lang="en-US" sz="2400" dirty="0">
                <a:effectLst/>
                <a:ea typeface="Times New Roman" panose="02020603050405020304" pitchFamily="18" charset="0"/>
              </a:rPr>
              <a:t>Local concerns:  social media posts</a:t>
            </a:r>
            <a:r>
              <a:rPr lang="en-US" sz="2400" dirty="0">
                <a:ea typeface="Times New Roman" panose="02020603050405020304" pitchFamily="18" charset="0"/>
              </a:rPr>
              <a:t>, lake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activities, Rice Lake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1AAD1B-14F0-0CAE-403A-3D95C59F884D}"/>
              </a:ext>
            </a:extLst>
          </p:cNvPr>
          <p:cNvSpPr txBox="1"/>
          <p:nvPr/>
        </p:nvSpPr>
        <p:spPr>
          <a:xfrm>
            <a:off x="495754" y="6123542"/>
            <a:ext cx="3336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Jeff </a:t>
            </a:r>
            <a:r>
              <a:rPr lang="en-US" b="1" dirty="0" err="1"/>
              <a:t>Panek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881173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370442"/>
            <a:ext cx="12192000" cy="9426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/>
              <a:t>Overview</a:t>
            </a:r>
            <a:br>
              <a:rPr lang="en-US" b="1" dirty="0"/>
            </a:br>
            <a:endParaRPr lang="en-US" sz="20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54647" y="1398180"/>
            <a:ext cx="9189873" cy="4774019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3000" dirty="0"/>
              <a:t>Excellent harvesting crew </a:t>
            </a:r>
          </a:p>
          <a:p>
            <a:pPr lvl="1"/>
            <a:r>
              <a:rPr lang="en-US" sz="3000" dirty="0"/>
              <a:t>New 7’ harvester delivered for Rice Lake</a:t>
            </a:r>
          </a:p>
          <a:p>
            <a:pPr lvl="1"/>
            <a:r>
              <a:rPr lang="en-US" sz="3000" dirty="0"/>
              <a:t>Good conditions</a:t>
            </a:r>
          </a:p>
          <a:p>
            <a:pPr marL="914400" lvl="2" indent="0">
              <a:buSzPct val="80000"/>
              <a:buNone/>
            </a:pPr>
            <a:r>
              <a:rPr lang="en-US" sz="2600" dirty="0"/>
              <a:t>Clarity, oxygen levels </a:t>
            </a:r>
            <a:r>
              <a:rPr lang="en-US" sz="2600" dirty="0">
                <a:sym typeface="Wingdings" panose="05000000000000000000" pitchFamily="2" charset="2"/>
              </a:rPr>
              <a:t></a:t>
            </a:r>
            <a:r>
              <a:rPr lang="en-US" sz="2600" dirty="0"/>
              <a:t> no problematic changes from 2023</a:t>
            </a:r>
          </a:p>
          <a:p>
            <a:pPr lvl="1"/>
            <a:r>
              <a:rPr lang="en-US" sz="3000" dirty="0"/>
              <a:t>Strong leadership team </a:t>
            </a:r>
          </a:p>
          <a:p>
            <a:pPr lvl="1"/>
            <a:r>
              <a:rPr lang="en-US" sz="3000" dirty="0"/>
              <a:t>Continued work on initiatives</a:t>
            </a:r>
          </a:p>
          <a:p>
            <a:pPr lvl="2">
              <a:buSzPct val="80000"/>
            </a:pPr>
            <a:r>
              <a:rPr lang="en-US" sz="3000" dirty="0"/>
              <a:t>Equipment storage</a:t>
            </a:r>
          </a:p>
          <a:p>
            <a:pPr lvl="2">
              <a:buSzPct val="80000"/>
            </a:pPr>
            <a:r>
              <a:rPr lang="en-US" sz="3000" dirty="0"/>
              <a:t>Barley Straw experiment for algae</a:t>
            </a:r>
          </a:p>
          <a:p>
            <a:pPr lvl="2">
              <a:buSzPct val="80000"/>
            </a:pPr>
            <a:r>
              <a:rPr lang="en-US" sz="3000" dirty="0"/>
              <a:t>Navigator teams</a:t>
            </a:r>
          </a:p>
          <a:p>
            <a:pPr lvl="1">
              <a:buSzPct val="80000"/>
            </a:pPr>
            <a:r>
              <a:rPr lang="en-US" sz="3000" dirty="0"/>
              <a:t>Will successfully meet 2024 financial goals</a:t>
            </a:r>
            <a:br>
              <a:rPr lang="en-US" sz="3400" dirty="0"/>
            </a:br>
            <a:endParaRPr lang="en-US" sz="3400" dirty="0"/>
          </a:p>
          <a:p>
            <a:pPr lvl="2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8923" y="6049108"/>
            <a:ext cx="2087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Carol Ducommun </a:t>
            </a:r>
          </a:p>
        </p:txBody>
      </p:sp>
    </p:spTree>
    <p:extLst>
      <p:ext uri="{BB962C8B-B14F-4D97-AF65-F5344CB8AC3E}">
        <p14:creationId xmlns:p14="http://schemas.microsoft.com/office/powerpoint/2010/main" val="24130850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4CB83-72CF-45BB-82A6-52BD301A3A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365126"/>
            <a:ext cx="10515600" cy="107839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Shoreland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9AC3A-7EF7-48FE-9BC2-6428D6138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716" y="1238693"/>
            <a:ext cx="9873466" cy="4772167"/>
          </a:xfrm>
        </p:spPr>
        <p:txBody>
          <a:bodyPr>
            <a:noAutofit/>
          </a:bodyPr>
          <a:lstStyle/>
          <a:p>
            <a:pPr marR="125730">
              <a:spcBef>
                <a:spcPts val="0"/>
              </a:spcBef>
            </a:pPr>
            <a:r>
              <a:rPr lang="en-US" sz="2400" dirty="0">
                <a:effectLst/>
                <a:ea typeface="Times New Roman" panose="02020603050405020304" pitchFamily="18" charset="0"/>
              </a:rPr>
              <a:t>For questions &amp; suggestions regarding:</a:t>
            </a:r>
          </a:p>
          <a:p>
            <a:pPr marR="125730" lvl="1">
              <a:spcBef>
                <a:spcPts val="0"/>
              </a:spcBef>
            </a:pPr>
            <a:r>
              <a:rPr lang="en-US" dirty="0">
                <a:ea typeface="Times New Roman" panose="02020603050405020304" pitchFamily="18" charset="0"/>
              </a:rPr>
              <a:t>Lawncare</a:t>
            </a:r>
          </a:p>
          <a:p>
            <a:pPr marR="125730" lvl="1"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Shoreline gardens</a:t>
            </a:r>
          </a:p>
          <a:p>
            <a:pPr marR="125730" lvl="1">
              <a:spcBef>
                <a:spcPts val="0"/>
              </a:spcBef>
            </a:pPr>
            <a:r>
              <a:rPr lang="en-US" dirty="0">
                <a:ea typeface="Times New Roman" panose="02020603050405020304" pitchFamily="18" charset="0"/>
              </a:rPr>
              <a:t>Invasive Species</a:t>
            </a:r>
          </a:p>
          <a:p>
            <a:pPr marR="125730" lvl="1"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Exterior lighting</a:t>
            </a:r>
          </a:p>
          <a:p>
            <a:pPr marR="125730" lvl="1"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DNR/County permitting requirements</a:t>
            </a:r>
          </a:p>
          <a:p>
            <a:pPr marR="125730" lvl="1">
              <a:spcBef>
                <a:spcPts val="0"/>
              </a:spcBef>
            </a:pPr>
            <a:endParaRPr lang="en-US" sz="400" dirty="0">
              <a:ea typeface="Times New Roman" panose="02020603050405020304" pitchFamily="18" charset="0"/>
            </a:endParaRPr>
          </a:p>
          <a:p>
            <a:pPr marR="125730">
              <a:spcBef>
                <a:spcPts val="0"/>
              </a:spcBef>
            </a:pPr>
            <a:r>
              <a:rPr lang="en-US" sz="2400" dirty="0">
                <a:effectLst/>
                <a:ea typeface="Times New Roman" panose="02020603050405020304" pitchFamily="18" charset="0"/>
              </a:rPr>
              <a:t>Shoreline management practices greatly impact water quality</a:t>
            </a:r>
          </a:p>
          <a:p>
            <a:pPr marR="125730">
              <a:spcBef>
                <a:spcPts val="0"/>
              </a:spcBef>
            </a:pPr>
            <a:endParaRPr lang="en-US" sz="400" dirty="0">
              <a:ea typeface="Times New Roman" panose="02020603050405020304" pitchFamily="18" charset="0"/>
            </a:endParaRPr>
          </a:p>
          <a:p>
            <a:pPr marR="125730">
              <a:spcBef>
                <a:spcPts val="0"/>
              </a:spcBef>
            </a:pPr>
            <a:r>
              <a:rPr lang="en-US" sz="2400" dirty="0">
                <a:effectLst/>
                <a:ea typeface="Times New Roman" panose="02020603050405020304" pitchFamily="18" charset="0"/>
              </a:rPr>
              <a:t>Resources: </a:t>
            </a:r>
          </a:p>
          <a:p>
            <a:pPr marR="125730" lvl="1">
              <a:spcBef>
                <a:spcPts val="0"/>
              </a:spcBef>
            </a:pPr>
            <a:r>
              <a:rPr lang="en-US" dirty="0">
                <a:ea typeface="Times New Roman" panose="02020603050405020304" pitchFamily="18" charset="0"/>
              </a:rPr>
              <a:t>Wisconsin DNR</a:t>
            </a:r>
          </a:p>
          <a:p>
            <a:pPr marR="125730" lvl="1"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Walworth </a:t>
            </a:r>
            <a:r>
              <a:rPr lang="en-US" dirty="0">
                <a:ea typeface="Times New Roman" panose="02020603050405020304" pitchFamily="18" charset="0"/>
              </a:rPr>
              <a:t>County</a:t>
            </a:r>
          </a:p>
          <a:p>
            <a:pPr marR="125730" lvl="1"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Healthy Lakes &amp; Rivers</a:t>
            </a:r>
          </a:p>
          <a:p>
            <a:pPr marR="125730" lvl="1">
              <a:spcBef>
                <a:spcPts val="0"/>
              </a:spcBef>
            </a:pPr>
            <a:r>
              <a:rPr lang="en-US" dirty="0">
                <a:ea typeface="Times New Roman" panose="02020603050405020304" pitchFamily="18" charset="0"/>
              </a:rPr>
              <a:t>Whitewater-Rice Lake Management District</a:t>
            </a:r>
          </a:p>
          <a:p>
            <a:pPr marR="125730" lvl="1"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Wild Ones Kettle Moraine Chapter</a:t>
            </a:r>
          </a:p>
          <a:p>
            <a:pPr marR="125730" lvl="1">
              <a:spcBef>
                <a:spcPts val="0"/>
              </a:spcBef>
            </a:pPr>
            <a:r>
              <a:rPr lang="en-US" dirty="0">
                <a:ea typeface="Times New Roman" panose="02020603050405020304" pitchFamily="18" charset="0"/>
              </a:rPr>
              <a:t>Geneva Lakes Conservancy</a:t>
            </a:r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1AAD1B-14F0-0CAE-403A-3D95C59F884D}"/>
              </a:ext>
            </a:extLst>
          </p:cNvPr>
          <p:cNvSpPr txBox="1"/>
          <p:nvPr/>
        </p:nvSpPr>
        <p:spPr>
          <a:xfrm>
            <a:off x="552315" y="6129528"/>
            <a:ext cx="3336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Brian </a:t>
            </a:r>
            <a:r>
              <a:rPr lang="en-US" b="1" dirty="0" err="1"/>
              <a:t>Rahmander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753121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4CB83-72CF-45BB-82A6-52BD301A3A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365126"/>
            <a:ext cx="10515600" cy="107839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             Proposed District Bylaw Amendments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9AC3A-7EF7-48FE-9BC2-6428D6138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032" y="1443520"/>
            <a:ext cx="11047968" cy="418922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Conform to current Wisconsin Statutes (Ch 33 and Ch 6)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/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ea typeface="Aptos" panose="020B0004020202020204" pitchFamily="34" charset="0"/>
                <a:cs typeface="Aptos Display" panose="020B0004020202020204" pitchFamily="34" charset="0"/>
              </a:rPr>
              <a:t>All electors &amp; real property owners can vote  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/>
              <a:t>Able to send email notices if members agree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/>
              <a:t>Add agenda items 30 days prior w petition, delete “as the board may determine”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/>
              <a:t>Board members or their family may conduct business with District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000" dirty="0">
              <a:latin typeface="Aptos Display" panose="020B000402020202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Aptos Display" panose="020B0004020202020204" pitchFamily="34" charset="0"/>
              </a:rPr>
              <a:t>Other amendments: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ea typeface="Aptos" panose="020B0004020202020204" pitchFamily="34" charset="0"/>
                <a:cs typeface="Aptos Display" panose="020B0004020202020204" pitchFamily="34" charset="0"/>
              </a:rPr>
              <a:t>Clarify that District does not own nor control Rice Lake Dam</a:t>
            </a:r>
            <a:endParaRPr lang="en-US" sz="24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ea typeface="Aptos" panose="020B0004020202020204" pitchFamily="34" charset="0"/>
                <a:cs typeface="Aptos Display" panose="020B0004020202020204" pitchFamily="34" charset="0"/>
              </a:rPr>
              <a:t>Change “audit” to “independent financial review”</a:t>
            </a:r>
            <a:endParaRPr lang="en-US" sz="24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ea typeface="Aptos" panose="020B0004020202020204" pitchFamily="34" charset="0"/>
                <a:cs typeface="Aptos Display" panose="020B0004020202020204" pitchFamily="34" charset="0"/>
              </a:rPr>
              <a:t>Correct spelling errors</a:t>
            </a:r>
            <a:endParaRPr lang="en-US" sz="24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125730">
              <a:spcBef>
                <a:spcPts val="0"/>
              </a:spcBef>
            </a:pP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1AAD1B-14F0-0CAE-403A-3D95C59F884D}"/>
              </a:ext>
            </a:extLst>
          </p:cNvPr>
          <p:cNvSpPr txBox="1"/>
          <p:nvPr/>
        </p:nvSpPr>
        <p:spPr>
          <a:xfrm>
            <a:off x="693717" y="6010860"/>
            <a:ext cx="3336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Carol Ducommun</a:t>
            </a:r>
          </a:p>
        </p:txBody>
      </p:sp>
    </p:spTree>
    <p:extLst>
      <p:ext uri="{BB962C8B-B14F-4D97-AF65-F5344CB8AC3E}">
        <p14:creationId xmlns:p14="http://schemas.microsoft.com/office/powerpoint/2010/main" val="2460518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D3B71-B963-933A-0EF9-86DE5838C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473696"/>
            <a:ext cx="12192000" cy="6463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/>
              <a:t>Greater Whitewater Lake Property Owners Association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0A7D07-93D3-4453-8A2E-70834434A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103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GWLPOA Meeting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A98682-1E60-3038-2CD8-66331F345627}"/>
              </a:ext>
            </a:extLst>
          </p:cNvPr>
          <p:cNvSpPr txBox="1"/>
          <p:nvPr/>
        </p:nvSpPr>
        <p:spPr>
          <a:xfrm>
            <a:off x="0" y="5662854"/>
            <a:ext cx="1219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en-US" sz="2800" b="1" dirty="0">
                <a:solidFill>
                  <a:srgbClr val="1602AE"/>
                </a:solidFill>
                <a:latin typeface="Calibri" panose="020F0502020204030204"/>
              </a:rPr>
              <a:t>"Connecting and Strengthening our Lake Community </a:t>
            </a:r>
          </a:p>
          <a:p>
            <a:pPr algn="ctr" defTabSz="457200"/>
            <a:r>
              <a:rPr lang="en-US" sz="2800" b="1" dirty="0">
                <a:solidFill>
                  <a:srgbClr val="1602AE"/>
                </a:solidFill>
                <a:latin typeface="Calibri" panose="020F0502020204030204"/>
              </a:rPr>
              <a:t>through Communication and Social Gatherings"</a:t>
            </a:r>
          </a:p>
        </p:txBody>
      </p:sp>
      <p:pic>
        <p:nvPicPr>
          <p:cNvPr id="8" name="Picture 7" descr="Logo&#10;&#10;Description automatically generated with low confidence">
            <a:extLst>
              <a:ext uri="{FF2B5EF4-FFF2-40B4-BE49-F238E27FC236}">
                <a16:creationId xmlns:a16="http://schemas.microsoft.com/office/drawing/2014/main" id="{7F1E4F57-5639-16BD-9A5A-4426877849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265" y="1517716"/>
            <a:ext cx="2417470" cy="241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666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3F4E8-593A-05C0-1031-60651DF86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57" y="365125"/>
            <a:ext cx="9573129" cy="71795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1602AE"/>
                </a:solidFill>
                <a:latin typeface="+mn-lt"/>
              </a:rPr>
              <a:t>Greater Whitewater Lake Property Owners Association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4E7F1-8AF6-16BE-8E0F-816967A66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2528" y="1272946"/>
            <a:ext cx="7243410" cy="332935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b="1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Meeting Agenda 8/24/2024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 to Order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Motion to approve annual minutes of August 26, 2023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Motion to approve 2024 Balance Sheet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President’s Report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Motion to accept 2024-2025 GWLPOA Board members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Motion to adjourn</a:t>
            </a:r>
            <a:endParaRPr lang="en-US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F8178-4F3F-8A41-BB93-A87C7DC70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604" y="5926015"/>
            <a:ext cx="6020585" cy="566860"/>
          </a:xfrm>
        </p:spPr>
        <p:txBody>
          <a:bodyPr/>
          <a:lstStyle/>
          <a:p>
            <a:pPr defTabSz="457200"/>
            <a:r>
              <a:rPr lang="en-US" sz="2000" b="1" dirty="0">
                <a:solidFill>
                  <a:srgbClr val="1602AE"/>
                </a:solidFill>
                <a:latin typeface="Calibri" panose="020F0502020204030204"/>
              </a:rPr>
              <a:t>"Connecting and Strengthening our Lake Community </a:t>
            </a:r>
          </a:p>
          <a:p>
            <a:pPr defTabSz="457200"/>
            <a:r>
              <a:rPr lang="en-US" sz="2000" b="1" dirty="0">
                <a:solidFill>
                  <a:srgbClr val="1602AE"/>
                </a:solidFill>
                <a:latin typeface="Calibri" panose="020F0502020204030204"/>
              </a:rPr>
              <a:t>through Communication and Social Gatherings"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6BEDE44E-207C-5DF1-6D51-C733F4E9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808" y="287947"/>
            <a:ext cx="1928381" cy="18052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ABDEB8-5DC6-D79B-B9F9-C7A145070EB2}"/>
              </a:ext>
            </a:extLst>
          </p:cNvPr>
          <p:cNvSpPr/>
          <p:nvPr/>
        </p:nvSpPr>
        <p:spPr>
          <a:xfrm>
            <a:off x="384657" y="6209445"/>
            <a:ext cx="2388667" cy="3711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Nancy Lindenmuth</a:t>
            </a:r>
          </a:p>
        </p:txBody>
      </p:sp>
    </p:spTree>
    <p:extLst>
      <p:ext uri="{BB962C8B-B14F-4D97-AF65-F5344CB8AC3E}">
        <p14:creationId xmlns:p14="http://schemas.microsoft.com/office/powerpoint/2010/main" val="20508528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C9383-45E1-CF8B-3FF5-769ACE866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208" y="303188"/>
            <a:ext cx="7886700" cy="913258"/>
          </a:xfrm>
        </p:spPr>
        <p:txBody>
          <a:bodyPr>
            <a:normAutofit/>
          </a:bodyPr>
          <a:lstStyle/>
          <a:p>
            <a:r>
              <a:rPr lang="en-US" sz="2800" b="1" dirty="0"/>
              <a:t>GWLPOA Treasurer’s Report</a:t>
            </a:r>
            <a:br>
              <a:rPr lang="en-US" sz="2800" b="1" dirty="0"/>
            </a:br>
            <a:r>
              <a:rPr lang="en-US" sz="2800" b="1" dirty="0">
                <a:solidFill>
                  <a:srgbClr val="1602AE"/>
                </a:solidFill>
              </a:rPr>
              <a:t>1/1/2024 – 7/31/2024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326E1FF-E0A8-5F92-9C8A-0D1F4FF9B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98243" y="442737"/>
            <a:ext cx="7133330" cy="61915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70DA87-F834-9E28-2A4C-CE7FEB58C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258" y="1586053"/>
            <a:ext cx="2365453" cy="22191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BAAE80-A8C8-1DD7-4A0D-89569046E966}"/>
              </a:ext>
            </a:extLst>
          </p:cNvPr>
          <p:cNvSpPr/>
          <p:nvPr/>
        </p:nvSpPr>
        <p:spPr>
          <a:xfrm>
            <a:off x="384657" y="6209445"/>
            <a:ext cx="2388667" cy="3711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Nancy Lindenmuth</a:t>
            </a:r>
          </a:p>
        </p:txBody>
      </p:sp>
    </p:spTree>
    <p:extLst>
      <p:ext uri="{BB962C8B-B14F-4D97-AF65-F5344CB8AC3E}">
        <p14:creationId xmlns:p14="http://schemas.microsoft.com/office/powerpoint/2010/main" val="28582906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3F4E8-593A-05C0-1031-60651DF86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79" y="449174"/>
            <a:ext cx="9401605" cy="71795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1602AE"/>
                </a:solidFill>
                <a:latin typeface="+mn-lt"/>
              </a:rPr>
              <a:t>Greater Whitewater Lake </a:t>
            </a:r>
            <a:br>
              <a:rPr lang="en-US" sz="3200" b="1" dirty="0">
                <a:solidFill>
                  <a:srgbClr val="1602AE"/>
                </a:solidFill>
                <a:latin typeface="+mn-lt"/>
              </a:rPr>
            </a:br>
            <a:r>
              <a:rPr lang="en-US" sz="3200" b="1" dirty="0">
                <a:solidFill>
                  <a:srgbClr val="1602AE"/>
                </a:solidFill>
                <a:latin typeface="+mn-lt"/>
              </a:rPr>
              <a:t>Property Owners Association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F8178-4F3F-8A41-BB93-A87C7DC70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060" y="4504682"/>
            <a:ext cx="5982940" cy="566860"/>
          </a:xfrm>
        </p:spPr>
        <p:txBody>
          <a:bodyPr/>
          <a:lstStyle/>
          <a:p>
            <a:pPr defTabSz="457200"/>
            <a:r>
              <a:rPr lang="en-US" sz="2000" b="1" dirty="0">
                <a:solidFill>
                  <a:srgbClr val="1602AE"/>
                </a:solidFill>
                <a:latin typeface="Calibri" panose="020F0502020204030204"/>
              </a:rPr>
              <a:t>"Connecting and Strengthening our Lake Community </a:t>
            </a:r>
          </a:p>
          <a:p>
            <a:pPr defTabSz="457200"/>
            <a:r>
              <a:rPr lang="en-US" sz="2000" b="1" dirty="0">
                <a:solidFill>
                  <a:srgbClr val="1602AE"/>
                </a:solidFill>
                <a:latin typeface="Calibri" panose="020F0502020204030204"/>
              </a:rPr>
              <a:t>through Communication and Social Gatherings"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6BEDE44E-207C-5DF1-6D51-C733F4E9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700" y="1657553"/>
            <a:ext cx="2517446" cy="2356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CA63A7-21BD-049B-9FFC-A7DC00A2F80B}"/>
              </a:ext>
            </a:extLst>
          </p:cNvPr>
          <p:cNvSpPr txBox="1"/>
          <p:nvPr/>
        </p:nvSpPr>
        <p:spPr>
          <a:xfrm>
            <a:off x="5968419" y="212217"/>
            <a:ext cx="4668159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lnSpc>
                <a:spcPct val="107000"/>
              </a:lnSpc>
            </a:pPr>
            <a:r>
              <a:rPr lang="en-US" sz="3200" b="1" u="sng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GWLPOA 2024 Events</a:t>
            </a:r>
            <a:endParaRPr lang="en-US" sz="3200" u="sng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E0615-BB43-A6E1-00BF-DAB8F407247F}"/>
              </a:ext>
            </a:extLst>
          </p:cNvPr>
          <p:cNvSpPr txBox="1"/>
          <p:nvPr/>
        </p:nvSpPr>
        <p:spPr>
          <a:xfrm>
            <a:off x="6454156" y="808149"/>
            <a:ext cx="59829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•	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April 20 - CPR/First Aid Class 	 			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•	April 27 - Directory pick up 				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•	May 18 - Welcome Back Kick Off Event		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•	May 30 - Pontoon Party on WW Lake			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•	June 8 - Lake Neighbors Happy Hour       			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•	June 15 - Music on the Lake on WW Lake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•	June 20 - Pontoon Party on WW Lake     	 		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•	June 22 - Hot Dog Picnic 			      		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•	June 22 - Music on the Lake on WW Lake	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•	June 29 - Pontoon Party on Rice Lake      		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•	July 18 - Pontoon Party on WW Lake         		   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•	July 20 - Music on the Lake on WW Lake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•	August 3 - Lake Neighbors Happy Hour   	 	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•	August 15 - Pontoon Party on WW Lake 	 		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•	August 17 - Golf Outing &amp; Dinner              		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•	August 23 - Lake Neighbors Happy Hour  		   </a:t>
            </a:r>
          </a:p>
          <a:p>
            <a:pPr defTabSz="457200"/>
            <a:r>
              <a:rPr lang="en-US" i="1" dirty="0">
                <a:solidFill>
                  <a:srgbClr val="1602AE"/>
                </a:solidFill>
                <a:latin typeface="Calibri" panose="020F0502020204030204"/>
              </a:rPr>
              <a:t>•	August 24 - Annual Meetings for LMD &amp; GWLPOA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•	September 1 – Music on the Lake on WW Lake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•	September 7 – Music on the Lake on WW Lake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•	September 14 - End of Summer Dinner &amp; Trivia Event	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•	September 19 - Pontoon Party on WW Lake   	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	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859FAF-7EE0-80B3-A3B5-9EDAE3A5F6AB}"/>
              </a:ext>
            </a:extLst>
          </p:cNvPr>
          <p:cNvSpPr/>
          <p:nvPr/>
        </p:nvSpPr>
        <p:spPr>
          <a:xfrm>
            <a:off x="384657" y="6209445"/>
            <a:ext cx="2388667" cy="3711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Nancy Lindenmuth</a:t>
            </a:r>
          </a:p>
        </p:txBody>
      </p:sp>
    </p:spTree>
    <p:extLst>
      <p:ext uri="{BB962C8B-B14F-4D97-AF65-F5344CB8AC3E}">
        <p14:creationId xmlns:p14="http://schemas.microsoft.com/office/powerpoint/2010/main" val="29502698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6BEDE44E-207C-5DF1-6D51-C733F4E9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761" y="1701993"/>
            <a:ext cx="1901126" cy="17797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CA63A7-21BD-049B-9FFC-A7DC00A2F80B}"/>
              </a:ext>
            </a:extLst>
          </p:cNvPr>
          <p:cNvSpPr txBox="1"/>
          <p:nvPr/>
        </p:nvSpPr>
        <p:spPr>
          <a:xfrm>
            <a:off x="6630888" y="359418"/>
            <a:ext cx="4955439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lnSpc>
                <a:spcPct val="107000"/>
              </a:lnSpc>
            </a:pPr>
            <a:r>
              <a:rPr lang="en-US" sz="3200" b="1" u="sng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GWLPOA 2024-2025 Board</a:t>
            </a:r>
            <a:endParaRPr lang="en-US" sz="3200" u="sng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900E75-FDC1-0358-52D0-4359EEDB3A85}"/>
              </a:ext>
            </a:extLst>
          </p:cNvPr>
          <p:cNvSpPr txBox="1"/>
          <p:nvPr/>
        </p:nvSpPr>
        <p:spPr>
          <a:xfrm>
            <a:off x="7090507" y="1046429"/>
            <a:ext cx="3744157" cy="5589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1600200" algn="l"/>
              </a:tabLst>
            </a:pPr>
            <a:r>
              <a:rPr lang="en-US" sz="2000" b="1" dirty="0">
                <a:solidFill>
                  <a:srgbClr val="403F4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Nancy Lindenmuth - President</a:t>
            </a:r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defTabSz="4572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1600200" algn="l"/>
              </a:tabLst>
            </a:pPr>
            <a:r>
              <a:rPr lang="en-US" sz="2000" b="1" i="1" dirty="0">
                <a:solidFill>
                  <a:srgbClr val="403F4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Lillian Roy – Past President</a:t>
            </a:r>
            <a:endParaRPr lang="en-US" sz="2000" b="1" i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defTabSz="4572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1600200" algn="l"/>
              </a:tabLst>
            </a:pPr>
            <a:r>
              <a:rPr lang="en-US" sz="2000" dirty="0">
                <a:solidFill>
                  <a:srgbClr val="403F4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Eileen Burke </a:t>
            </a:r>
          </a:p>
          <a:p>
            <a:pPr marL="342900" indent="-342900" defTabSz="4572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1600200" algn="l"/>
              </a:tabLst>
            </a:pPr>
            <a:r>
              <a:rPr lang="en-US" sz="2000" dirty="0">
                <a:solidFill>
                  <a:srgbClr val="403F4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Linda Meyer </a:t>
            </a:r>
          </a:p>
          <a:p>
            <a:pPr marL="342900" indent="-342900" defTabSz="4572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1600200" algn="l"/>
              </a:tabLst>
            </a:pPr>
            <a:r>
              <a:rPr lang="en-US" sz="2000" dirty="0">
                <a:solidFill>
                  <a:srgbClr val="403F4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Amy Rodgers</a:t>
            </a:r>
          </a:p>
          <a:p>
            <a:pPr marL="342900" indent="-342900" defTabSz="4572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1600200" algn="l"/>
              </a:tabLst>
            </a:pPr>
            <a:r>
              <a:rPr lang="en-US" sz="2000" dirty="0">
                <a:solidFill>
                  <a:srgbClr val="403F4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Bernie Labovitch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defTabSz="4572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1600200" algn="l"/>
              </a:tabLst>
            </a:pPr>
            <a:r>
              <a:rPr lang="en-US" sz="2000" dirty="0">
                <a:solidFill>
                  <a:srgbClr val="403F4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Janet Hersh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defTabSz="4572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1600200" algn="l"/>
              </a:tabLst>
            </a:pPr>
            <a:r>
              <a:rPr lang="en-US" sz="2000" dirty="0">
                <a:solidFill>
                  <a:srgbClr val="403F4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Lynne Bishop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defTabSz="4572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1600200" algn="l"/>
              </a:tabLst>
            </a:pPr>
            <a:r>
              <a:rPr lang="en-US" sz="2000" dirty="0">
                <a:solidFill>
                  <a:srgbClr val="403F4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Betsy Zande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defTabSz="4572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1600200" algn="l"/>
              </a:tabLst>
            </a:pPr>
            <a:r>
              <a:rPr lang="en-US" sz="2000" dirty="0">
                <a:solidFill>
                  <a:srgbClr val="403F4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Kristina Czarnecki</a:t>
            </a:r>
          </a:p>
          <a:p>
            <a:pPr marL="342900" indent="-342900" defTabSz="4572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1600200" algn="l"/>
              </a:tabLst>
            </a:pPr>
            <a:r>
              <a:rPr lang="en-US" sz="2000" dirty="0">
                <a:solidFill>
                  <a:srgbClr val="403F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Annette Anderson</a:t>
            </a:r>
          </a:p>
          <a:p>
            <a:pPr marL="342900" indent="-342900" defTabSz="4572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1600200" algn="l"/>
              </a:tabLst>
            </a:pPr>
            <a:r>
              <a:rPr lang="en-US" sz="2000" dirty="0">
                <a:solidFill>
                  <a:srgbClr val="403F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Lori Rothstein</a:t>
            </a:r>
          </a:p>
          <a:p>
            <a:pPr marL="342900" indent="-342900" defTabSz="4572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1600200" algn="l"/>
              </a:tabLst>
            </a:pPr>
            <a:r>
              <a:rPr lang="en-US" sz="2000" dirty="0">
                <a:solidFill>
                  <a:srgbClr val="403F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Melanie Harris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1C3228-AA71-51BA-6C63-F8F0E7F5164F}"/>
              </a:ext>
            </a:extLst>
          </p:cNvPr>
          <p:cNvSpPr txBox="1"/>
          <p:nvPr/>
        </p:nvSpPr>
        <p:spPr>
          <a:xfrm>
            <a:off x="454844" y="416741"/>
            <a:ext cx="60944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02A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Greater Whitewater Lake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02A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02A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Property Owners Association</a:t>
            </a: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9BBFA1-5CEF-7463-0387-2295A5BF0E5E}"/>
              </a:ext>
            </a:extLst>
          </p:cNvPr>
          <p:cNvSpPr/>
          <p:nvPr/>
        </p:nvSpPr>
        <p:spPr>
          <a:xfrm>
            <a:off x="384657" y="6209445"/>
            <a:ext cx="2388667" cy="3711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Nancy Lindenmuth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FDBFB73-A2FB-9CFC-8DB4-D8D64B9E9FEB}"/>
              </a:ext>
            </a:extLst>
          </p:cNvPr>
          <p:cNvSpPr txBox="1">
            <a:spLocks/>
          </p:cNvSpPr>
          <p:nvPr/>
        </p:nvSpPr>
        <p:spPr>
          <a:xfrm>
            <a:off x="113060" y="3995296"/>
            <a:ext cx="5982940" cy="566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n-US" sz="2000" b="1" dirty="0">
                <a:solidFill>
                  <a:srgbClr val="1602AE"/>
                </a:solidFill>
                <a:latin typeface="Calibri" panose="020F0502020204030204"/>
              </a:rPr>
              <a:t>"Connecting and Strengthening our Lake Community </a:t>
            </a:r>
          </a:p>
          <a:p>
            <a:pPr defTabSz="457200"/>
            <a:r>
              <a:rPr lang="en-US" sz="2000" b="1" dirty="0">
                <a:solidFill>
                  <a:srgbClr val="1602AE"/>
                </a:solidFill>
                <a:latin typeface="Calibri" panose="020F0502020204030204"/>
              </a:rPr>
              <a:t>through Communication and Social Gatherings"</a:t>
            </a:r>
          </a:p>
        </p:txBody>
      </p:sp>
    </p:spTree>
    <p:extLst>
      <p:ext uri="{BB962C8B-B14F-4D97-AF65-F5344CB8AC3E}">
        <p14:creationId xmlns:p14="http://schemas.microsoft.com/office/powerpoint/2010/main" val="40254152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2209800" cy="14787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85890"/>
            <a:ext cx="2366128" cy="1872109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Whitewater-Rice Lakes Management District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2024 Annual Membership Meeting Continues</a:t>
            </a:r>
          </a:p>
        </p:txBody>
      </p:sp>
    </p:spTree>
    <p:extLst>
      <p:ext uri="{BB962C8B-B14F-4D97-AF65-F5344CB8AC3E}">
        <p14:creationId xmlns:p14="http://schemas.microsoft.com/office/powerpoint/2010/main" val="26292086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4D96F-6813-1D6A-8CDF-D4F86E90F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54144"/>
            <a:ext cx="11152694" cy="1168924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Whitewater-Rice Lakes </a:t>
            </a:r>
            <a:br>
              <a:rPr lang="en-US" b="1" dirty="0"/>
            </a:br>
            <a:r>
              <a:rPr lang="en-US" b="1" dirty="0"/>
              <a:t>Management District </a:t>
            </a:r>
            <a:r>
              <a:rPr lang="en-US" sz="4000" b="1" dirty="0"/>
              <a:t>Agenda </a:t>
            </a:r>
            <a:br>
              <a:rPr lang="en-US" sz="4000" b="1" dirty="0"/>
            </a:b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A5E82-06FF-FC4B-5E2F-39783EF88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3726"/>
            <a:ext cx="10515600" cy="41993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Election Results</a:t>
            </a:r>
          </a:p>
          <a:p>
            <a:pPr>
              <a:lnSpc>
                <a:spcPct val="150000"/>
              </a:lnSpc>
            </a:pPr>
            <a:r>
              <a:rPr lang="en-US" dirty="0"/>
              <a:t>Honor outgoing Board Member Rich Charts</a:t>
            </a:r>
          </a:p>
          <a:p>
            <a:pPr>
              <a:lnSpc>
                <a:spcPct val="150000"/>
              </a:lnSpc>
            </a:pPr>
            <a:r>
              <a:rPr lang="en-US" dirty="0"/>
              <a:t>Input from Town of Whitewater</a:t>
            </a:r>
          </a:p>
          <a:p>
            <a:pPr>
              <a:lnSpc>
                <a:spcPct val="150000"/>
              </a:lnSpc>
            </a:pPr>
            <a:r>
              <a:rPr lang="en-US" dirty="0"/>
              <a:t>Open Discussion/Resident Input</a:t>
            </a:r>
          </a:p>
          <a:p>
            <a:pPr>
              <a:lnSpc>
                <a:spcPct val="150000"/>
              </a:lnSpc>
            </a:pPr>
            <a:r>
              <a:rPr lang="en-US" dirty="0"/>
              <a:t>Adjournment: Next meeting August 23, 2025</a:t>
            </a:r>
          </a:p>
        </p:txBody>
      </p:sp>
    </p:spTree>
    <p:extLst>
      <p:ext uri="{BB962C8B-B14F-4D97-AF65-F5344CB8AC3E}">
        <p14:creationId xmlns:p14="http://schemas.microsoft.com/office/powerpoint/2010/main" val="2697849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37812-06E1-7F4A-ADD0-3E952A85A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72" y="763571"/>
            <a:ext cx="10515600" cy="92711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/>
              <a:t>     </a:t>
            </a:r>
            <a:r>
              <a:rPr lang="en-US" altLang="en-US" sz="4900" b="1" dirty="0"/>
              <a:t>Herbicide</a:t>
            </a:r>
            <a:br>
              <a:rPr lang="en-US" altLang="en-US" b="1" dirty="0"/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A13AD-BEF8-0447-A42C-DBFF41400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5065" y="1690688"/>
            <a:ext cx="8678735" cy="362211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Map of areas treated</a:t>
            </a:r>
          </a:p>
          <a:p>
            <a:pPr>
              <a:lnSpc>
                <a:spcPct val="150000"/>
              </a:lnSpc>
            </a:pPr>
            <a:r>
              <a:rPr lang="en-US" dirty="0"/>
              <a:t>Annual treatment process and timeline</a:t>
            </a:r>
          </a:p>
          <a:p>
            <a:pPr>
              <a:lnSpc>
                <a:spcPct val="150000"/>
              </a:lnSpc>
            </a:pPr>
            <a:r>
              <a:rPr lang="en-US" dirty="0"/>
              <a:t>Barley Straw Project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9C227A-FF62-17DD-09D4-41E1D2B74FFB}"/>
              </a:ext>
            </a:extLst>
          </p:cNvPr>
          <p:cNvSpPr txBox="1"/>
          <p:nvPr/>
        </p:nvSpPr>
        <p:spPr>
          <a:xfrm>
            <a:off x="468923" y="6049108"/>
            <a:ext cx="2198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Mike Lindenmuth</a:t>
            </a:r>
          </a:p>
        </p:txBody>
      </p:sp>
    </p:spTree>
    <p:extLst>
      <p:ext uri="{BB962C8B-B14F-4D97-AF65-F5344CB8AC3E}">
        <p14:creationId xmlns:p14="http://schemas.microsoft.com/office/powerpoint/2010/main" val="4082575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8ED1F-F399-C1FC-D94C-C13BC0297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49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2024 Herbicide Treatment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55E7E331-B97C-37CA-EE55-A44D1F620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940592" y="-1393402"/>
            <a:ext cx="5328905" cy="1117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92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935D3-F53C-D549-887A-D40DF715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29610"/>
            <a:ext cx="10602433" cy="1217428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en-US" b="1" dirty="0"/>
            </a:br>
            <a:r>
              <a:rPr lang="en-US" altLang="en-US" b="1" dirty="0"/>
              <a:t>Barley Straw Project</a:t>
            </a:r>
            <a:br>
              <a:rPr lang="en-US" altLang="en-US" b="1" u="sng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8D8ACA-7D60-8249-B91F-D73C1E341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7038"/>
            <a:ext cx="10320670" cy="46299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Project funded by Lake Management District with approval/oversight from Wisconsin DNR</a:t>
            </a:r>
          </a:p>
          <a:p>
            <a:endParaRPr lang="en-US" sz="800" dirty="0"/>
          </a:p>
          <a:p>
            <a:r>
              <a:rPr lang="en-US" dirty="0"/>
              <a:t>As barley straw decomposes it releases natural chemical that               inhibits algae growth</a:t>
            </a:r>
          </a:p>
          <a:p>
            <a:endParaRPr lang="en-US" sz="900" dirty="0"/>
          </a:p>
          <a:p>
            <a:r>
              <a:rPr lang="en-US" dirty="0"/>
              <a:t>No known toxic effects on:</a:t>
            </a:r>
          </a:p>
          <a:p>
            <a:pPr marL="914400" lvl="2" indent="0">
              <a:buNone/>
            </a:pPr>
            <a:r>
              <a:rPr lang="en-US" sz="2800" dirty="0"/>
              <a:t>- rooted aquatic plants 	- zooplankton</a:t>
            </a:r>
          </a:p>
          <a:p>
            <a:pPr marL="914400" lvl="2" indent="0">
              <a:buNone/>
            </a:pPr>
            <a:r>
              <a:rPr lang="en-US" sz="2800" dirty="0"/>
              <a:t>- insect larvae		- fish</a:t>
            </a:r>
          </a:p>
          <a:p>
            <a:pPr marL="914400" lvl="2" indent="0">
              <a:buNone/>
            </a:pPr>
            <a:endParaRPr lang="en-US" sz="1200" dirty="0"/>
          </a:p>
          <a:p>
            <a:r>
              <a:rPr lang="en-US" dirty="0"/>
              <a:t>Potential cost-effective, environmentally-acceptable method to control algae in ponds and lakes</a:t>
            </a:r>
          </a:p>
          <a:p>
            <a:endParaRPr lang="en-US" sz="900" dirty="0"/>
          </a:p>
          <a:p>
            <a:r>
              <a:rPr lang="en-US" dirty="0"/>
              <a:t>Water samples analyzed by Madison testing lab</a:t>
            </a:r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308F7C-6582-F687-0F5A-6C0EB6939523}"/>
              </a:ext>
            </a:extLst>
          </p:cNvPr>
          <p:cNvSpPr txBox="1"/>
          <p:nvPr/>
        </p:nvSpPr>
        <p:spPr>
          <a:xfrm>
            <a:off x="468923" y="6049108"/>
            <a:ext cx="2198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Mike Lindenmuth</a:t>
            </a:r>
          </a:p>
        </p:txBody>
      </p:sp>
    </p:spTree>
    <p:extLst>
      <p:ext uri="{BB962C8B-B14F-4D97-AF65-F5344CB8AC3E}">
        <p14:creationId xmlns:p14="http://schemas.microsoft.com/office/powerpoint/2010/main" val="2821247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7D7A6-D9E0-C843-8738-8EC8E9CCF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546" y="365126"/>
            <a:ext cx="10458254" cy="888640"/>
          </a:xfrm>
        </p:spPr>
        <p:txBody>
          <a:bodyPr/>
          <a:lstStyle/>
          <a:p>
            <a:pPr algn="ctr"/>
            <a:r>
              <a:rPr lang="en-US" b="1" dirty="0"/>
              <a:t>Barley Straw Bag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8D928E-9FE3-4348-A2DD-03FD32E65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76648" y="1253767"/>
            <a:ext cx="9021637" cy="560423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666025-8733-F1D4-5CA0-6FD4E061B1FE}"/>
              </a:ext>
            </a:extLst>
          </p:cNvPr>
          <p:cNvSpPr txBox="1"/>
          <p:nvPr/>
        </p:nvSpPr>
        <p:spPr>
          <a:xfrm>
            <a:off x="468923" y="6049108"/>
            <a:ext cx="2198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Mike Lindenmuth</a:t>
            </a:r>
          </a:p>
        </p:txBody>
      </p:sp>
    </p:spTree>
    <p:extLst>
      <p:ext uri="{BB962C8B-B14F-4D97-AF65-F5344CB8AC3E}">
        <p14:creationId xmlns:p14="http://schemas.microsoft.com/office/powerpoint/2010/main" val="3885944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C7F9B-C879-BE46-83D3-876ECC900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120" y="195443"/>
            <a:ext cx="10467680" cy="954627"/>
          </a:xfrm>
        </p:spPr>
        <p:txBody>
          <a:bodyPr/>
          <a:lstStyle/>
          <a:p>
            <a:pPr algn="ctr"/>
            <a:r>
              <a:rPr lang="en-US" b="1" dirty="0"/>
              <a:t>Barley Straw Bags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C6C58D-7C05-874B-A70D-CBEAD49C0D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61674" y="1092797"/>
            <a:ext cx="8930326" cy="576520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1D861F-22C9-258A-143A-AB901BDA441F}"/>
              </a:ext>
            </a:extLst>
          </p:cNvPr>
          <p:cNvSpPr txBox="1"/>
          <p:nvPr/>
        </p:nvSpPr>
        <p:spPr>
          <a:xfrm>
            <a:off x="468923" y="6049108"/>
            <a:ext cx="2198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Mike Lindenmuth</a:t>
            </a:r>
          </a:p>
        </p:txBody>
      </p:sp>
    </p:spTree>
    <p:extLst>
      <p:ext uri="{BB962C8B-B14F-4D97-AF65-F5344CB8AC3E}">
        <p14:creationId xmlns:p14="http://schemas.microsoft.com/office/powerpoint/2010/main" val="2046002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FCF05-6F94-724C-9750-753D13211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Barley Straw Pilot Placements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BE6FB7-2CF8-7E4C-BA4B-1E12669EA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0328" y="1808335"/>
            <a:ext cx="7917184" cy="288621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7D2185-3D6A-AF44-84B6-FF0DCBAD3453}"/>
              </a:ext>
            </a:extLst>
          </p:cNvPr>
          <p:cNvSpPr txBox="1"/>
          <p:nvPr/>
        </p:nvSpPr>
        <p:spPr>
          <a:xfrm>
            <a:off x="3079984" y="3027018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#</a:t>
            </a:r>
            <a:r>
              <a:rPr lang="en-US" sz="2400" dirty="0">
                <a:latin typeface="+mj-lt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C3E7A1-857C-6B4D-B8B6-2386177C25DC}"/>
              </a:ext>
            </a:extLst>
          </p:cNvPr>
          <p:cNvSpPr txBox="1"/>
          <p:nvPr/>
        </p:nvSpPr>
        <p:spPr>
          <a:xfrm>
            <a:off x="5034709" y="284235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#2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6D7506-CE2F-8C4A-B8C0-6F3AE1DDE5BE}"/>
              </a:ext>
            </a:extLst>
          </p:cNvPr>
          <p:cNvSpPr txBox="1"/>
          <p:nvPr/>
        </p:nvSpPr>
        <p:spPr>
          <a:xfrm>
            <a:off x="6742323" y="291947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#3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EBDD7F-76CF-B947-94B9-5B3789A21C70}"/>
              </a:ext>
            </a:extLst>
          </p:cNvPr>
          <p:cNvSpPr txBox="1"/>
          <p:nvPr/>
        </p:nvSpPr>
        <p:spPr>
          <a:xfrm>
            <a:off x="3079984" y="4599818"/>
            <a:ext cx="4254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#1 and #2 Are Treated Areas</a:t>
            </a:r>
          </a:p>
          <a:p>
            <a:r>
              <a:rPr lang="en-US" sz="2400" dirty="0"/>
              <a:t>#3 is the Control Area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165C94-972E-9B70-5E9E-ECFF7601B191}"/>
              </a:ext>
            </a:extLst>
          </p:cNvPr>
          <p:cNvSpPr txBox="1"/>
          <p:nvPr/>
        </p:nvSpPr>
        <p:spPr>
          <a:xfrm>
            <a:off x="468923" y="6049108"/>
            <a:ext cx="2198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Mike Lindenmuth</a:t>
            </a:r>
          </a:p>
        </p:txBody>
      </p:sp>
    </p:spTree>
    <p:extLst>
      <p:ext uri="{BB962C8B-B14F-4D97-AF65-F5344CB8AC3E}">
        <p14:creationId xmlns:p14="http://schemas.microsoft.com/office/powerpoint/2010/main" val="694271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57410</TotalTime>
  <Words>2023</Words>
  <Application>Microsoft Office PowerPoint</Application>
  <PresentationFormat>Widescreen</PresentationFormat>
  <Paragraphs>411</Paragraphs>
  <Slides>38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Aptos</vt:lpstr>
      <vt:lpstr>Aptos Display</vt:lpstr>
      <vt:lpstr>Aptos Narrow</vt:lpstr>
      <vt:lpstr>Arial</vt:lpstr>
      <vt:lpstr>Calibri</vt:lpstr>
      <vt:lpstr>Calibri Light</vt:lpstr>
      <vt:lpstr>CIDFont+F4</vt:lpstr>
      <vt:lpstr>Courier New</vt:lpstr>
      <vt:lpstr>Symbol</vt:lpstr>
      <vt:lpstr>Times New Roman</vt:lpstr>
      <vt:lpstr>Wingdings</vt:lpstr>
      <vt:lpstr>Office Theme</vt:lpstr>
      <vt:lpstr>Office 2013 - 2022 Theme</vt:lpstr>
      <vt:lpstr>Whitewater-Rice Lakes Management District </vt:lpstr>
      <vt:lpstr>Agenda</vt:lpstr>
      <vt:lpstr>Overview </vt:lpstr>
      <vt:lpstr>     Herbicide </vt:lpstr>
      <vt:lpstr>2024 Herbicide Treatment</vt:lpstr>
      <vt:lpstr> Barley Straw Project </vt:lpstr>
      <vt:lpstr>Barley Straw Bag</vt:lpstr>
      <vt:lpstr>Barley Straw Bags</vt:lpstr>
      <vt:lpstr>Barley Straw Pilot Placements</vt:lpstr>
      <vt:lpstr>Weed Harvesting</vt:lpstr>
      <vt:lpstr>Bog Harvesting</vt:lpstr>
      <vt:lpstr>Equipment Update</vt:lpstr>
      <vt:lpstr>Land Acquisition (Aug. 2023 slide) </vt:lpstr>
      <vt:lpstr>  Land Acquisition</vt:lpstr>
      <vt:lpstr>Land Acquisition</vt:lpstr>
      <vt:lpstr>2024 Financial Statement</vt:lpstr>
      <vt:lpstr>Five Year Capital Plan</vt:lpstr>
      <vt:lpstr>2025 Budget</vt:lpstr>
      <vt:lpstr>Financial Examination Report</vt:lpstr>
      <vt:lpstr>Comments by Sheriff Dave Gerber</vt:lpstr>
      <vt:lpstr>Introduction of Candidates</vt:lpstr>
      <vt:lpstr>Wildlife Management</vt:lpstr>
      <vt:lpstr>Fish Management</vt:lpstr>
      <vt:lpstr>PowerPoint Presentation</vt:lpstr>
      <vt:lpstr>Safety Team Report Stats as of 7/30/24</vt:lpstr>
      <vt:lpstr>PowerPoint Presentation</vt:lpstr>
      <vt:lpstr>PowerPoint Presentation</vt:lpstr>
      <vt:lpstr>PowerPoint Presentation</vt:lpstr>
      <vt:lpstr>               Navigator Team - Wakes and Shoreline Erosion</vt:lpstr>
      <vt:lpstr>Shoreland Management</vt:lpstr>
      <vt:lpstr>             Proposed District Bylaw Amendments</vt:lpstr>
      <vt:lpstr>GWLPOA Meeting</vt:lpstr>
      <vt:lpstr>Greater Whitewater Lake Property Owners Association</vt:lpstr>
      <vt:lpstr>GWLPOA Treasurer’s Report 1/1/2024 – 7/31/2024</vt:lpstr>
      <vt:lpstr>Greater Whitewater Lake  Property Owners Association</vt:lpstr>
      <vt:lpstr>PowerPoint Presentation</vt:lpstr>
      <vt:lpstr>Whitewater-Rice Lakes Management District </vt:lpstr>
      <vt:lpstr>Whitewater-Rice Lakes  Management District Agenda  (Continued)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Whitewater-Rice Lakes Management District</dc:title>
  <dc:creator>rich</dc:creator>
  <cp:lastModifiedBy>Whitewater Rice Lake Management District</cp:lastModifiedBy>
  <cp:revision>106</cp:revision>
  <cp:lastPrinted>2024-08-21T13:12:24Z</cp:lastPrinted>
  <dcterms:created xsi:type="dcterms:W3CDTF">2019-08-09T00:57:16Z</dcterms:created>
  <dcterms:modified xsi:type="dcterms:W3CDTF">2024-09-10T00:28:27Z</dcterms:modified>
</cp:coreProperties>
</file>